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86" r:id="rId3"/>
    <p:sldId id="283" r:id="rId4"/>
    <p:sldId id="261" r:id="rId5"/>
    <p:sldId id="270" r:id="rId6"/>
    <p:sldId id="284" r:id="rId7"/>
    <p:sldId id="285" r:id="rId8"/>
    <p:sldId id="287" r:id="rId9"/>
    <p:sldId id="273" r:id="rId10"/>
    <p:sldId id="266" r:id="rId11"/>
    <p:sldId id="267" r:id="rId12"/>
    <p:sldId id="268"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yra Morgan" initials="KM" lastIdx="1" clrIdx="0">
    <p:extLst>
      <p:ext uri="{19B8F6BF-5375-455C-9EA6-DF929625EA0E}">
        <p15:presenceInfo xmlns:p15="http://schemas.microsoft.com/office/powerpoint/2012/main" userId="S::kmorgan@health.nv.gov::f94c059b-eaf0-4ded-a79e-55b7d395b1e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647D"/>
    <a:srgbClr val="000000"/>
    <a:srgbClr val="2D4E6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84" autoAdjust="0"/>
  </p:normalViewPr>
  <p:slideViewPr>
    <p:cSldViewPr snapToGrid="0">
      <p:cViewPr varScale="1">
        <p:scale>
          <a:sx n="81" d="100"/>
          <a:sy n="81" d="100"/>
        </p:scale>
        <p:origin x="1483" y="58"/>
      </p:cViewPr>
      <p:guideLst/>
    </p:cSldViewPr>
  </p:slideViewPr>
  <p:notesTextViewPr>
    <p:cViewPr>
      <p:scale>
        <a:sx n="153" d="100"/>
        <a:sy n="153" d="100"/>
      </p:scale>
      <p:origin x="0" y="0"/>
    </p:cViewPr>
  </p:notesTextViewPr>
  <p:sorterViewPr>
    <p:cViewPr>
      <p:scale>
        <a:sx n="100" d="100"/>
        <a:sy n="100" d="100"/>
      </p:scale>
      <p:origin x="0" y="0"/>
    </p:cViewPr>
  </p:sorterViewPr>
  <p:notesViewPr>
    <p:cSldViewPr snapToGrid="0">
      <p:cViewPr varScale="1">
        <p:scale>
          <a:sx n="80" d="100"/>
          <a:sy n="80" d="100"/>
        </p:scale>
        <p:origin x="319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27687923580124313"/>
          <c:y val="0.17909781301408106"/>
          <c:w val="0.45023213883679364"/>
          <c:h val="0.7972684724205632"/>
        </c:manualLayout>
      </c:layout>
      <c:pieChart>
        <c:varyColors val="1"/>
        <c:ser>
          <c:idx val="0"/>
          <c:order val="0"/>
          <c:dPt>
            <c:idx val="0"/>
            <c:bubble3D val="0"/>
            <c:spPr>
              <a:solidFill>
                <a:schemeClr val="accent1">
                  <a:shade val="47000"/>
                </a:schemeClr>
              </a:solidFill>
              <a:ln w="19050">
                <a:solidFill>
                  <a:schemeClr val="lt1"/>
                </a:solidFill>
              </a:ln>
              <a:effectLst/>
            </c:spPr>
            <c:extLst>
              <c:ext xmlns:c16="http://schemas.microsoft.com/office/drawing/2014/chart" uri="{C3380CC4-5D6E-409C-BE32-E72D297353CC}">
                <c16:uniqueId val="{00000001-566F-4993-89D9-9CC1D395376A}"/>
              </c:ext>
            </c:extLst>
          </c:dPt>
          <c:dPt>
            <c:idx val="1"/>
            <c:bubble3D val="0"/>
            <c:spPr>
              <a:solidFill>
                <a:schemeClr val="accent1">
                  <a:shade val="65000"/>
                </a:schemeClr>
              </a:solidFill>
              <a:ln w="19050">
                <a:solidFill>
                  <a:schemeClr val="lt1"/>
                </a:solidFill>
              </a:ln>
              <a:effectLst/>
            </c:spPr>
            <c:extLst>
              <c:ext xmlns:c16="http://schemas.microsoft.com/office/drawing/2014/chart" uri="{C3380CC4-5D6E-409C-BE32-E72D297353CC}">
                <c16:uniqueId val="{00000003-566F-4993-89D9-9CC1D395376A}"/>
              </c:ext>
            </c:extLst>
          </c:dPt>
          <c:dPt>
            <c:idx val="2"/>
            <c:bubble3D val="0"/>
            <c:spPr>
              <a:solidFill>
                <a:schemeClr val="accent1">
                  <a:shade val="82000"/>
                </a:schemeClr>
              </a:solidFill>
              <a:ln w="19050">
                <a:solidFill>
                  <a:schemeClr val="lt1"/>
                </a:solidFill>
              </a:ln>
              <a:effectLst/>
            </c:spPr>
            <c:extLst>
              <c:ext xmlns:c16="http://schemas.microsoft.com/office/drawing/2014/chart" uri="{C3380CC4-5D6E-409C-BE32-E72D297353CC}">
                <c16:uniqueId val="{00000005-566F-4993-89D9-9CC1D395376A}"/>
              </c:ext>
            </c:extLst>
          </c:dPt>
          <c:dPt>
            <c:idx val="3"/>
            <c:bubble3D val="0"/>
            <c:spPr>
              <a:solidFill>
                <a:schemeClr val="accent1"/>
              </a:solidFill>
              <a:ln w="19050">
                <a:solidFill>
                  <a:schemeClr val="lt1"/>
                </a:solidFill>
              </a:ln>
              <a:effectLst/>
            </c:spPr>
            <c:extLst>
              <c:ext xmlns:c16="http://schemas.microsoft.com/office/drawing/2014/chart" uri="{C3380CC4-5D6E-409C-BE32-E72D297353CC}">
                <c16:uniqueId val="{00000007-566F-4993-89D9-9CC1D395376A}"/>
              </c:ext>
            </c:extLst>
          </c:dPt>
          <c:dPt>
            <c:idx val="4"/>
            <c:bubble3D val="0"/>
            <c:spPr>
              <a:solidFill>
                <a:schemeClr val="accent1">
                  <a:tint val="83000"/>
                </a:schemeClr>
              </a:solidFill>
              <a:ln w="19050">
                <a:solidFill>
                  <a:schemeClr val="lt1"/>
                </a:solidFill>
              </a:ln>
              <a:effectLst/>
            </c:spPr>
            <c:extLst>
              <c:ext xmlns:c16="http://schemas.microsoft.com/office/drawing/2014/chart" uri="{C3380CC4-5D6E-409C-BE32-E72D297353CC}">
                <c16:uniqueId val="{00000009-566F-4993-89D9-9CC1D395376A}"/>
              </c:ext>
            </c:extLst>
          </c:dPt>
          <c:dPt>
            <c:idx val="5"/>
            <c:bubble3D val="0"/>
            <c:spPr>
              <a:solidFill>
                <a:schemeClr val="accent1">
                  <a:tint val="65000"/>
                </a:schemeClr>
              </a:solidFill>
              <a:ln w="19050">
                <a:solidFill>
                  <a:schemeClr val="lt1"/>
                </a:solidFill>
              </a:ln>
              <a:effectLst/>
            </c:spPr>
            <c:extLst>
              <c:ext xmlns:c16="http://schemas.microsoft.com/office/drawing/2014/chart" uri="{C3380CC4-5D6E-409C-BE32-E72D297353CC}">
                <c16:uniqueId val="{0000000B-566F-4993-89D9-9CC1D395376A}"/>
              </c:ext>
            </c:extLst>
          </c:dPt>
          <c:dPt>
            <c:idx val="6"/>
            <c:bubble3D val="0"/>
            <c:spPr>
              <a:solidFill>
                <a:schemeClr val="accent1">
                  <a:tint val="48000"/>
                </a:schemeClr>
              </a:solidFill>
              <a:ln w="19050">
                <a:solidFill>
                  <a:schemeClr val="lt1"/>
                </a:solidFill>
              </a:ln>
              <a:effectLst/>
            </c:spPr>
            <c:extLst>
              <c:ext xmlns:c16="http://schemas.microsoft.com/office/drawing/2014/chart" uri="{C3380CC4-5D6E-409C-BE32-E72D297353CC}">
                <c16:uniqueId val="{0000000D-566F-4993-89D9-9CC1D395376A}"/>
              </c:ext>
            </c:extLst>
          </c:dPt>
          <c:dLbls>
            <c:dLbl>
              <c:idx val="0"/>
              <c:layout>
                <c:manualLayout>
                  <c:x val="5.9717757006702815E-4"/>
                  <c:y val="-7.3970641545359874E-3"/>
                </c:manualLayout>
              </c:layout>
              <c:showLegendKey val="0"/>
              <c:showVal val="0"/>
              <c:showCatName val="1"/>
              <c:showSerName val="0"/>
              <c:showPercent val="1"/>
              <c:showBubbleSize val="0"/>
              <c:extLst>
                <c:ext xmlns:c15="http://schemas.microsoft.com/office/drawing/2012/chart" uri="{CE6537A1-D6FC-4f65-9D91-7224C49458BB}">
                  <c15:layout>
                    <c:manualLayout>
                      <c:w val="0.2796819326369247"/>
                      <c:h val="0.1802994047127211"/>
                    </c:manualLayout>
                  </c15:layout>
                </c:ext>
                <c:ext xmlns:c16="http://schemas.microsoft.com/office/drawing/2014/chart" uri="{C3380CC4-5D6E-409C-BE32-E72D297353CC}">
                  <c16:uniqueId val="{00000001-566F-4993-89D9-9CC1D395376A}"/>
                </c:ext>
              </c:extLst>
            </c:dLbl>
            <c:dLbl>
              <c:idx val="1"/>
              <c:layout>
                <c:manualLayout>
                  <c:x val="5.6207575106439409E-3"/>
                  <c:y val="-4.1734702517024082E-2"/>
                </c:manualLayout>
              </c:layout>
              <c:showLegendKey val="0"/>
              <c:showVal val="0"/>
              <c:showCatName val="1"/>
              <c:showSerName val="0"/>
              <c:showPercent val="1"/>
              <c:showBubbleSize val="0"/>
              <c:extLst>
                <c:ext xmlns:c15="http://schemas.microsoft.com/office/drawing/2012/chart" uri="{CE6537A1-D6FC-4f65-9D91-7224C49458BB}">
                  <c15:layout>
                    <c:manualLayout>
                      <c:w val="0.29074393619673772"/>
                      <c:h val="0.13824884792626729"/>
                    </c:manualLayout>
                  </c15:layout>
                </c:ext>
                <c:ext xmlns:c16="http://schemas.microsoft.com/office/drawing/2014/chart" uri="{C3380CC4-5D6E-409C-BE32-E72D297353CC}">
                  <c16:uniqueId val="{00000003-566F-4993-89D9-9CC1D395376A}"/>
                </c:ext>
              </c:extLst>
            </c:dLbl>
            <c:dLbl>
              <c:idx val="2"/>
              <c:layout>
                <c:manualLayout>
                  <c:x val="4.5540273121806231E-2"/>
                  <c:y val="-2.0259715519431048E-2"/>
                </c:manualLayout>
              </c:layout>
              <c:showLegendKey val="0"/>
              <c:showVal val="0"/>
              <c:showCatName val="1"/>
              <c:showSerName val="0"/>
              <c:showPercent val="1"/>
              <c:showBubbleSize val="0"/>
              <c:extLst>
                <c:ext xmlns:c15="http://schemas.microsoft.com/office/drawing/2012/chart" uri="{CE6537A1-D6FC-4f65-9D91-7224C49458BB}">
                  <c15:layout>
                    <c:manualLayout>
                      <c:w val="0.21428588261855058"/>
                      <c:h val="0.12403993855606757"/>
                    </c:manualLayout>
                  </c15:layout>
                </c:ext>
                <c:ext xmlns:c16="http://schemas.microsoft.com/office/drawing/2014/chart" uri="{C3380CC4-5D6E-409C-BE32-E72D297353CC}">
                  <c16:uniqueId val="{00000005-566F-4993-89D9-9CC1D395376A}"/>
                </c:ext>
              </c:extLst>
            </c:dLbl>
            <c:dLbl>
              <c:idx val="3"/>
              <c:layout>
                <c:manualLayout>
                  <c:x val="8.9555896904621735E-2"/>
                  <c:y val="8.4415556926351942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566F-4993-89D9-9CC1D395376A}"/>
                </c:ext>
              </c:extLst>
            </c:dLbl>
            <c:dLbl>
              <c:idx val="4"/>
              <c:layout>
                <c:manualLayout>
                  <c:x val="4.698646509449185E-2"/>
                  <c:y val="0.20375739322907216"/>
                </c:manualLayout>
              </c:layout>
              <c:showLegendKey val="0"/>
              <c:showVal val="0"/>
              <c:showCatName val="1"/>
              <c:showSerName val="0"/>
              <c:showPercent val="1"/>
              <c:showBubbleSize val="0"/>
              <c:extLst>
                <c:ext xmlns:c15="http://schemas.microsoft.com/office/drawing/2012/chart" uri="{CE6537A1-D6FC-4f65-9D91-7224C49458BB}">
                  <c15:layout>
                    <c:manualLayout>
                      <c:w val="0.25637189724146697"/>
                      <c:h val="0.17953149001536098"/>
                    </c:manualLayout>
                  </c15:layout>
                </c:ext>
                <c:ext xmlns:c16="http://schemas.microsoft.com/office/drawing/2014/chart" uri="{C3380CC4-5D6E-409C-BE32-E72D297353CC}">
                  <c16:uniqueId val="{00000009-566F-4993-89D9-9CC1D395376A}"/>
                </c:ext>
              </c:extLst>
            </c:dLbl>
            <c:dLbl>
              <c:idx val="5"/>
              <c:layout>
                <c:manualLayout>
                  <c:x val="0.20205001498086789"/>
                  <c:y val="-0.24869401405469474"/>
                </c:manualLayout>
              </c:layout>
              <c:showLegendKey val="0"/>
              <c:showVal val="0"/>
              <c:showCatName val="1"/>
              <c:showSerName val="0"/>
              <c:showPercent val="1"/>
              <c:showBubbleSize val="0"/>
              <c:extLst>
                <c:ext xmlns:c15="http://schemas.microsoft.com/office/drawing/2012/chart" uri="{CE6537A1-D6FC-4f65-9D91-7224C49458BB}">
                  <c15:layout>
                    <c:manualLayout>
                      <c:w val="0.2179272360890698"/>
                      <c:h val="0.18029953917050687"/>
                    </c:manualLayout>
                  </c15:layout>
                </c:ext>
                <c:ext xmlns:c16="http://schemas.microsoft.com/office/drawing/2014/chart" uri="{C3380CC4-5D6E-409C-BE32-E72D297353CC}">
                  <c16:uniqueId val="{0000000B-566F-4993-89D9-9CC1D395376A}"/>
                </c:ext>
              </c:extLst>
            </c:dLbl>
            <c:spPr>
              <a:noFill/>
              <a:ln>
                <a:noFill/>
              </a:ln>
              <a:effectLst/>
            </c:spPr>
            <c:txPr>
              <a:bodyPr rot="0" spcFirstLastPara="1" vertOverflow="ellipsis" vert="horz" wrap="square" anchor="ctr" anchorCtr="1"/>
              <a:lstStyle/>
              <a:p>
                <a:pPr>
                  <a:defRPr sz="1200" b="1"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Sheet1!$A$1:$A$7</c:f>
              <c:strCache>
                <c:ptCount val="7"/>
                <c:pt idx="0">
                  <c:v>Assisted living (142)</c:v>
                </c:pt>
                <c:pt idx="1">
                  <c:v>Behavioral inpatient (105)</c:v>
                </c:pt>
                <c:pt idx="2">
                  <c:v>Childcare (11)</c:v>
                </c:pt>
                <c:pt idx="3">
                  <c:v>Correctional (32)</c:v>
                </c:pt>
                <c:pt idx="4">
                  <c:v>Forensic psychiatric (2)</c:v>
                </c:pt>
                <c:pt idx="5">
                  <c:v>Skilled nursing (980)</c:v>
                </c:pt>
                <c:pt idx="6">
                  <c:v>Other (18)</c:v>
                </c:pt>
              </c:strCache>
            </c:strRef>
          </c:cat>
          <c:val>
            <c:numRef>
              <c:f>Sheet1!$B$1:$B$7</c:f>
              <c:numCache>
                <c:formatCode>General</c:formatCode>
                <c:ptCount val="7"/>
                <c:pt idx="0">
                  <c:v>142</c:v>
                </c:pt>
                <c:pt idx="1">
                  <c:v>105</c:v>
                </c:pt>
                <c:pt idx="2">
                  <c:v>11</c:v>
                </c:pt>
                <c:pt idx="3">
                  <c:v>32</c:v>
                </c:pt>
                <c:pt idx="4">
                  <c:v>2</c:v>
                </c:pt>
                <c:pt idx="5">
                  <c:v>980</c:v>
                </c:pt>
                <c:pt idx="6">
                  <c:v>18</c:v>
                </c:pt>
              </c:numCache>
            </c:numRef>
          </c:val>
          <c:extLst>
            <c:ext xmlns:c16="http://schemas.microsoft.com/office/drawing/2014/chart" uri="{C3380CC4-5D6E-409C-BE32-E72D297353CC}">
              <c16:uniqueId val="{0000000E-566F-4993-89D9-9CC1D395376A}"/>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sz="12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6805547800959445"/>
          <c:y val="0.30035935608669684"/>
          <c:w val="0.46388888888888891"/>
          <c:h val="0.77314814814814814"/>
        </c:manualLayout>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E09E-4A6B-806B-1610D431A9E8}"/>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E09E-4A6B-806B-1610D431A9E8}"/>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E09E-4A6B-806B-1610D431A9E8}"/>
              </c:ext>
            </c:extLst>
          </c:dPt>
          <c:dLbls>
            <c:dLbl>
              <c:idx val="2"/>
              <c:layout>
                <c:manualLayout>
                  <c:x val="-9.3523240825799547E-2"/>
                  <c:y val="-7.292845005542883E-3"/>
                </c:manualLayout>
              </c:layout>
              <c:showLegendKey val="0"/>
              <c:showVal val="1"/>
              <c:showCatName val="1"/>
              <c:showSerName val="0"/>
              <c:showPercent val="0"/>
              <c:showBubbleSize val="0"/>
              <c:extLst>
                <c:ext xmlns:c15="http://schemas.microsoft.com/office/drawing/2012/chart" uri="{CE6537A1-D6FC-4f65-9D91-7224C49458BB}">
                  <c15:layout>
                    <c:manualLayout>
                      <c:w val="0.33361196322406783"/>
                      <c:h val="0.17201956949662464"/>
                    </c:manualLayout>
                  </c15:layout>
                </c:ext>
                <c:ext xmlns:c16="http://schemas.microsoft.com/office/drawing/2014/chart" uri="{C3380CC4-5D6E-409C-BE32-E72D297353CC}">
                  <c16:uniqueId val="{00000005-E09E-4A6B-806B-1610D431A9E8}"/>
                </c:ext>
              </c:extLst>
            </c:dLbl>
            <c:spPr>
              <a:noFill/>
              <a:ln>
                <a:noFill/>
              </a:ln>
              <a:effectLst/>
            </c:spPr>
            <c:txPr>
              <a:bodyPr rot="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en-US"/>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extLst>
                <c:ext xmlns:c15="http://schemas.microsoft.com/office/drawing/2012/chart" uri="{02D57815-91ED-43cb-92C2-25804820EDAC}">
                  <c15:fullRef>
                    <c15:sqref>Sheet1!$A$20:$A$25</c15:sqref>
                  </c15:fullRef>
                </c:ext>
              </c:extLst>
              <c:f>(Sheet1!$A$20:$A$21,Sheet1!$A$24)</c:f>
              <c:strCache>
                <c:ptCount val="3"/>
                <c:pt idx="0">
                  <c:v>State Prisons</c:v>
                </c:pt>
                <c:pt idx="1">
                  <c:v>Foster Care Group Homes</c:v>
                </c:pt>
                <c:pt idx="2">
                  <c:v>State Juvenile Justice Facilities</c:v>
                </c:pt>
              </c:strCache>
            </c:strRef>
          </c:cat>
          <c:val>
            <c:numRef>
              <c:extLst>
                <c:ext xmlns:c15="http://schemas.microsoft.com/office/drawing/2012/chart" uri="{02D57815-91ED-43cb-92C2-25804820EDAC}">
                  <c15:fullRef>
                    <c15:sqref>Sheet1!$B$20:$B$25</c15:sqref>
                  </c15:fullRef>
                </c:ext>
              </c:extLst>
              <c:f>(Sheet1!$B$20:$B$21,Sheet1!$B$24)</c:f>
              <c:numCache>
                <c:formatCode>General</c:formatCode>
                <c:ptCount val="3"/>
                <c:pt idx="0">
                  <c:v>189</c:v>
                </c:pt>
                <c:pt idx="1">
                  <c:v>87</c:v>
                </c:pt>
                <c:pt idx="2">
                  <c:v>11</c:v>
                </c:pt>
              </c:numCache>
            </c:numRef>
          </c:val>
          <c:extLst>
            <c:ext xmlns:c15="http://schemas.microsoft.com/office/drawing/2012/chart" uri="{02D57815-91ED-43cb-92C2-25804820EDAC}">
              <c15:categoryFilterExceptions/>
            </c:ext>
            <c:ext xmlns:c16="http://schemas.microsoft.com/office/drawing/2014/chart" uri="{C3380CC4-5D6E-409C-BE32-E72D297353CC}">
              <c16:uniqueId val="{00000006-E09E-4A6B-806B-1610D431A9E8}"/>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sz="1400" b="0">
          <a:solidFill>
            <a:sysClr val="windowText" lastClr="000000"/>
          </a:solidFill>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r>
              <a:rPr lang="en-US" sz="1400" dirty="0"/>
              <a:t>Foster Care Group Homes (n = 87)</a:t>
            </a:r>
          </a:p>
        </c:rich>
      </c:tx>
      <c:layout>
        <c:manualLayout>
          <c:xMode val="edge"/>
          <c:yMode val="edge"/>
          <c:x val="0.16146713107509722"/>
          <c:y val="5.0125313283208017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endParaRPr lang="en-US"/>
        </a:p>
      </c:txPr>
    </c:title>
    <c:autoTitleDeleted val="0"/>
    <c:plotArea>
      <c:layout/>
      <c:barChart>
        <c:barDir val="bar"/>
        <c:grouping val="percentStacked"/>
        <c:varyColors val="0"/>
        <c:ser>
          <c:idx val="0"/>
          <c:order val="0"/>
          <c:tx>
            <c:strRef>
              <c:f>Sheet1!$C$21</c:f>
              <c:strCache>
                <c:ptCount val="1"/>
                <c:pt idx="0">
                  <c:v>Austin's House</c:v>
                </c:pt>
              </c:strCache>
            </c:strRef>
          </c:tx>
          <c:spPr>
            <a:solidFill>
              <a:schemeClr val="accent2">
                <a:shade val="65000"/>
              </a:schemeClr>
            </a:solidFill>
            <a:ln>
              <a:noFill/>
            </a:ln>
            <a:effectLst/>
          </c:spPr>
          <c:invertIfNegative val="0"/>
          <c:dLbls>
            <c:dLbl>
              <c:idx val="0"/>
              <c:layout>
                <c:manualLayout>
                  <c:x val="1.6260162601626018E-2"/>
                  <c:y val="-0.15037593984962411"/>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0-5F04-45C2-BA36-39E95BA93500}"/>
                </c:ext>
              </c:extLst>
            </c:dLbl>
            <c:spPr>
              <a:noFill/>
              <a:ln>
                <a:noFill/>
              </a:ln>
              <a:effectLst/>
            </c:spPr>
            <c:txPr>
              <a:bodyPr rot="0" spcFirstLastPara="1" vertOverflow="ellipsis" vert="horz" wrap="square" anchor="ctr" anchorCtr="1"/>
              <a:lstStyle/>
              <a:p>
                <a:pPr>
                  <a:defRPr sz="1100" b="0" i="0" u="none" strike="noStrike" kern="1200" baseline="0">
                    <a:solidFill>
                      <a:sysClr val="windowText" lastClr="000000"/>
                    </a:solidFill>
                    <a:latin typeface="+mn-lt"/>
                    <a:ea typeface="+mn-ea"/>
                    <a:cs typeface="+mn-cs"/>
                  </a:defRPr>
                </a:pPr>
                <a:endParaRPr lang="en-US"/>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Sheet1!$D$21</c:f>
              <c:numCache>
                <c:formatCode>General</c:formatCode>
                <c:ptCount val="1"/>
                <c:pt idx="0">
                  <c:v>4</c:v>
                </c:pt>
              </c:numCache>
            </c:numRef>
          </c:val>
          <c:extLst>
            <c:ext xmlns:c16="http://schemas.microsoft.com/office/drawing/2014/chart" uri="{C3380CC4-5D6E-409C-BE32-E72D297353CC}">
              <c16:uniqueId val="{00000001-5F04-45C2-BA36-39E95BA93500}"/>
            </c:ext>
          </c:extLst>
        </c:ser>
        <c:ser>
          <c:idx val="1"/>
          <c:order val="1"/>
          <c:tx>
            <c:strRef>
              <c:f>Sheet1!$C$22</c:f>
              <c:strCache>
                <c:ptCount val="1"/>
                <c:pt idx="0">
                  <c:v>Child Haven</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ysClr val="windowText" lastClr="000000"/>
                    </a:solidFill>
                    <a:latin typeface="+mn-lt"/>
                    <a:ea typeface="+mn-ea"/>
                    <a:cs typeface="+mn-cs"/>
                  </a:defRPr>
                </a:pPr>
                <a:endParaRPr lang="en-US"/>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Sheet1!$D$22</c:f>
              <c:numCache>
                <c:formatCode>General</c:formatCode>
                <c:ptCount val="1"/>
                <c:pt idx="0">
                  <c:v>75</c:v>
                </c:pt>
              </c:numCache>
            </c:numRef>
          </c:val>
          <c:extLst>
            <c:ext xmlns:c16="http://schemas.microsoft.com/office/drawing/2014/chart" uri="{C3380CC4-5D6E-409C-BE32-E72D297353CC}">
              <c16:uniqueId val="{00000002-5F04-45C2-BA36-39E95BA93500}"/>
            </c:ext>
          </c:extLst>
        </c:ser>
        <c:ser>
          <c:idx val="2"/>
          <c:order val="2"/>
          <c:tx>
            <c:strRef>
              <c:f>Sheet1!$C$23</c:f>
              <c:strCache>
                <c:ptCount val="1"/>
                <c:pt idx="0">
                  <c:v>Kids Kottage</c:v>
                </c:pt>
              </c:strCache>
            </c:strRef>
          </c:tx>
          <c:spPr>
            <a:solidFill>
              <a:schemeClr val="accent2">
                <a:tint val="65000"/>
              </a:schemeClr>
            </a:solidFill>
            <a:ln>
              <a:noFill/>
            </a:ln>
            <a:effectLst/>
          </c:spPr>
          <c:invertIfNegative val="0"/>
          <c:dLbls>
            <c:dLbl>
              <c:idx val="0"/>
              <c:layout>
                <c:manualLayout>
                  <c:x val="0"/>
                  <c:y val="-0.14202172096908947"/>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3-5F04-45C2-BA36-39E95BA93500}"/>
                </c:ext>
              </c:extLst>
            </c:dLbl>
            <c:spPr>
              <a:noFill/>
              <a:ln>
                <a:noFill/>
              </a:ln>
              <a:effectLst/>
            </c:spPr>
            <c:txPr>
              <a:bodyPr rot="0" spcFirstLastPara="1" vertOverflow="ellipsis" vert="horz" wrap="square" anchor="ctr" anchorCtr="1"/>
              <a:lstStyle/>
              <a:p>
                <a:pPr>
                  <a:defRPr sz="1100" b="0" i="0" u="none" strike="noStrike" kern="1200" baseline="0">
                    <a:solidFill>
                      <a:sysClr val="windowText" lastClr="000000"/>
                    </a:solidFill>
                    <a:latin typeface="+mn-lt"/>
                    <a:ea typeface="+mn-ea"/>
                    <a:cs typeface="+mn-cs"/>
                  </a:defRPr>
                </a:pPr>
                <a:endParaRPr lang="en-US"/>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Sheet1!$D$23</c:f>
              <c:numCache>
                <c:formatCode>General</c:formatCode>
                <c:ptCount val="1"/>
                <c:pt idx="0">
                  <c:v>8</c:v>
                </c:pt>
              </c:numCache>
            </c:numRef>
          </c:val>
          <c:extLst>
            <c:ext xmlns:c16="http://schemas.microsoft.com/office/drawing/2014/chart" uri="{C3380CC4-5D6E-409C-BE32-E72D297353CC}">
              <c16:uniqueId val="{00000004-5F04-45C2-BA36-39E95BA93500}"/>
            </c:ext>
          </c:extLst>
        </c:ser>
        <c:dLbls>
          <c:showLegendKey val="0"/>
          <c:showVal val="0"/>
          <c:showCatName val="0"/>
          <c:showSerName val="0"/>
          <c:showPercent val="0"/>
          <c:showBubbleSize val="0"/>
        </c:dLbls>
        <c:gapWidth val="150"/>
        <c:overlap val="100"/>
        <c:axId val="833668256"/>
        <c:axId val="833669568"/>
      </c:barChart>
      <c:catAx>
        <c:axId val="833668256"/>
        <c:scaling>
          <c:orientation val="minMax"/>
        </c:scaling>
        <c:delete val="1"/>
        <c:axPos val="l"/>
        <c:numFmt formatCode="General" sourceLinked="1"/>
        <c:majorTickMark val="none"/>
        <c:minorTickMark val="none"/>
        <c:tickLblPos val="nextTo"/>
        <c:crossAx val="833669568"/>
        <c:crosses val="autoZero"/>
        <c:auto val="1"/>
        <c:lblAlgn val="ctr"/>
        <c:lblOffset val="100"/>
        <c:noMultiLvlLbl val="0"/>
      </c:catAx>
      <c:valAx>
        <c:axId val="833669568"/>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crossAx val="83366825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b="0">
          <a:solidFill>
            <a:sysClr val="windowText" lastClr="000000"/>
          </a:solidFill>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r>
              <a:rPr lang="en-US" sz="1400" dirty="0"/>
              <a:t>State Juvenile Justice Facilities (n = 11)</a:t>
            </a:r>
          </a:p>
        </c:rich>
      </c:tx>
      <c:layout>
        <c:manualLayout>
          <c:xMode val="edge"/>
          <c:yMode val="edge"/>
          <c:x val="0.19326361807297748"/>
          <c:y val="5.0125313283208017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endParaRPr lang="en-US"/>
        </a:p>
      </c:txPr>
    </c:title>
    <c:autoTitleDeleted val="0"/>
    <c:plotArea>
      <c:layout/>
      <c:barChart>
        <c:barDir val="bar"/>
        <c:grouping val="percentStacked"/>
        <c:varyColors val="0"/>
        <c:ser>
          <c:idx val="0"/>
          <c:order val="0"/>
          <c:tx>
            <c:strRef>
              <c:f>Sheet1!$C$24</c:f>
              <c:strCache>
                <c:ptCount val="1"/>
                <c:pt idx="0">
                  <c:v>Caliente Youth Center</c:v>
                </c:pt>
              </c:strCache>
            </c:strRef>
          </c:tx>
          <c:spPr>
            <a:solidFill>
              <a:schemeClr val="accent3">
                <a:shade val="76000"/>
              </a:schemeClr>
            </a:solidFill>
            <a:ln>
              <a:noFill/>
            </a:ln>
            <a:effectLst/>
          </c:spPr>
          <c:invertIfNegative val="0"/>
          <c:dLbls>
            <c:dLbl>
              <c:idx val="0"/>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ysClr val="windowText" lastClr="000000"/>
                      </a:solidFill>
                      <a:latin typeface="+mn-lt"/>
                      <a:ea typeface="+mn-ea"/>
                      <a:cs typeface="+mn-cs"/>
                    </a:defRPr>
                  </a:pPr>
                  <a:endParaRPr lang="en-US"/>
                </a:p>
              </c:txPr>
              <c:showLegendKey val="0"/>
              <c:showVal val="1"/>
              <c:showCatName val="0"/>
              <c:showSerName val="1"/>
              <c:showPercent val="0"/>
              <c:showBubbleSize val="0"/>
              <c:extLst>
                <c:ext xmlns:c15="http://schemas.microsoft.com/office/drawing/2012/chart" uri="{CE6537A1-D6FC-4f65-9D91-7224C49458BB}">
                  <c15:layout>
                    <c:manualLayout>
                      <c:w val="0.39823869610935864"/>
                      <c:h val="0.24110275689223057"/>
                    </c:manualLayout>
                  </c15:layout>
                </c:ext>
                <c:ext xmlns:c16="http://schemas.microsoft.com/office/drawing/2014/chart" uri="{C3380CC4-5D6E-409C-BE32-E72D297353CC}">
                  <c16:uniqueId val="{00000002-EF9C-4FEA-811B-D2A6B78F40C3}"/>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ysClr val="windowText" lastClr="000000"/>
                    </a:solidFill>
                    <a:latin typeface="+mn-lt"/>
                    <a:ea typeface="+mn-ea"/>
                    <a:cs typeface="+mn-cs"/>
                  </a:defRPr>
                </a:pPr>
                <a:endParaRPr lang="en-US"/>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Sheet1!$D$24</c:f>
              <c:numCache>
                <c:formatCode>General</c:formatCode>
                <c:ptCount val="1"/>
                <c:pt idx="0">
                  <c:v>8</c:v>
                </c:pt>
              </c:numCache>
            </c:numRef>
          </c:val>
          <c:extLst>
            <c:ext xmlns:c16="http://schemas.microsoft.com/office/drawing/2014/chart" uri="{C3380CC4-5D6E-409C-BE32-E72D297353CC}">
              <c16:uniqueId val="{00000000-EF9C-4FEA-811B-D2A6B78F40C3}"/>
            </c:ext>
          </c:extLst>
        </c:ser>
        <c:ser>
          <c:idx val="1"/>
          <c:order val="1"/>
          <c:tx>
            <c:strRef>
              <c:f>Sheet1!$C$25</c:f>
              <c:strCache>
                <c:ptCount val="1"/>
                <c:pt idx="0">
                  <c:v>Summit View Youth Center</c:v>
                </c:pt>
              </c:strCache>
            </c:strRef>
          </c:tx>
          <c:spPr>
            <a:solidFill>
              <a:schemeClr val="accent3">
                <a:tint val="77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ysClr val="windowText" lastClr="000000"/>
                    </a:solidFill>
                    <a:latin typeface="+mn-lt"/>
                    <a:ea typeface="+mn-ea"/>
                    <a:cs typeface="+mn-cs"/>
                  </a:defRPr>
                </a:pPr>
                <a:endParaRPr lang="en-US"/>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Sheet1!$D$25</c:f>
              <c:numCache>
                <c:formatCode>General</c:formatCode>
                <c:ptCount val="1"/>
                <c:pt idx="0">
                  <c:v>3</c:v>
                </c:pt>
              </c:numCache>
            </c:numRef>
          </c:val>
          <c:extLst>
            <c:ext xmlns:c16="http://schemas.microsoft.com/office/drawing/2014/chart" uri="{C3380CC4-5D6E-409C-BE32-E72D297353CC}">
              <c16:uniqueId val="{00000001-EF9C-4FEA-811B-D2A6B78F40C3}"/>
            </c:ext>
          </c:extLst>
        </c:ser>
        <c:dLbls>
          <c:showLegendKey val="0"/>
          <c:showVal val="0"/>
          <c:showCatName val="0"/>
          <c:showSerName val="0"/>
          <c:showPercent val="0"/>
          <c:showBubbleSize val="0"/>
        </c:dLbls>
        <c:gapWidth val="150"/>
        <c:overlap val="100"/>
        <c:axId val="833668256"/>
        <c:axId val="833669568"/>
      </c:barChart>
      <c:catAx>
        <c:axId val="833668256"/>
        <c:scaling>
          <c:orientation val="minMax"/>
        </c:scaling>
        <c:delete val="1"/>
        <c:axPos val="l"/>
        <c:numFmt formatCode="General" sourceLinked="1"/>
        <c:majorTickMark val="none"/>
        <c:minorTickMark val="none"/>
        <c:tickLblPos val="nextTo"/>
        <c:crossAx val="833669568"/>
        <c:crosses val="autoZero"/>
        <c:auto val="1"/>
        <c:lblAlgn val="ctr"/>
        <c:lblOffset val="100"/>
        <c:noMultiLvlLbl val="0"/>
      </c:catAx>
      <c:valAx>
        <c:axId val="833669568"/>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crossAx val="83366825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b="0">
          <a:solidFill>
            <a:sysClr val="windowText" lastClr="000000"/>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4">
  <a:schemeClr val="accent1"/>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withinLinear" id="15">
  <a:schemeClr val="accent2"/>
</cs:colorStyle>
</file>

<file path=ppt/charts/colors4.xml><?xml version="1.0" encoding="utf-8"?>
<cs:colorStyle xmlns:cs="http://schemas.microsoft.com/office/drawing/2012/chartStyle" xmlns:a="http://schemas.openxmlformats.org/drawingml/2006/main" meth="withinLinear" id="16">
  <a:schemeClr val="accent3"/>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4BBCA8-B155-4D2B-A7D5-062E35E30AC8}" type="datetimeFigureOut">
              <a:rPr lang="en-US" smtClean="0"/>
              <a:t>6/5/2020</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B0F296-8A45-4EA4-9A0D-877034B8B81B}" type="slidenum">
              <a:rPr lang="en-US" smtClean="0"/>
              <a:t>‹#›</a:t>
            </a:fld>
            <a:endParaRPr lang="en-US" dirty="0"/>
          </a:p>
        </p:txBody>
      </p:sp>
    </p:spTree>
    <p:extLst>
      <p:ext uri="{BB962C8B-B14F-4D97-AF65-F5344CB8AC3E}">
        <p14:creationId xmlns:p14="http://schemas.microsoft.com/office/powerpoint/2010/main" val="28388852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3B0F296-8A45-4EA4-9A0D-877034B8B81B}" type="slidenum">
              <a:rPr lang="en-US" smtClean="0"/>
              <a:t>1</a:t>
            </a:fld>
            <a:endParaRPr lang="en-US" dirty="0"/>
          </a:p>
        </p:txBody>
      </p:sp>
    </p:spTree>
    <p:extLst>
      <p:ext uri="{BB962C8B-B14F-4D97-AF65-F5344CB8AC3E}">
        <p14:creationId xmlns:p14="http://schemas.microsoft.com/office/powerpoint/2010/main" val="41943902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3B0F296-8A45-4EA4-9A0D-877034B8B81B}" type="slidenum">
              <a:rPr lang="en-US" smtClean="0"/>
              <a:t>10</a:t>
            </a:fld>
            <a:endParaRPr lang="en-US" dirty="0"/>
          </a:p>
        </p:txBody>
      </p:sp>
    </p:spTree>
    <p:extLst>
      <p:ext uri="{BB962C8B-B14F-4D97-AF65-F5344CB8AC3E}">
        <p14:creationId xmlns:p14="http://schemas.microsoft.com/office/powerpoint/2010/main" val="39834184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3B0F296-8A45-4EA4-9A0D-877034B8B81B}" type="slidenum">
              <a:rPr lang="en-US" smtClean="0"/>
              <a:t>11</a:t>
            </a:fld>
            <a:endParaRPr lang="en-US" dirty="0"/>
          </a:p>
        </p:txBody>
      </p:sp>
    </p:spTree>
    <p:extLst>
      <p:ext uri="{BB962C8B-B14F-4D97-AF65-F5344CB8AC3E}">
        <p14:creationId xmlns:p14="http://schemas.microsoft.com/office/powerpoint/2010/main" val="28721533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3B0F296-8A45-4EA4-9A0D-877034B8B81B}" type="slidenum">
              <a:rPr lang="en-US" smtClean="0"/>
              <a:t>12</a:t>
            </a:fld>
            <a:endParaRPr lang="en-US" dirty="0"/>
          </a:p>
        </p:txBody>
      </p:sp>
    </p:spTree>
    <p:extLst>
      <p:ext uri="{BB962C8B-B14F-4D97-AF65-F5344CB8AC3E}">
        <p14:creationId xmlns:p14="http://schemas.microsoft.com/office/powerpoint/2010/main" val="3025010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3B0F296-8A45-4EA4-9A0D-877034B8B81B}" type="slidenum">
              <a:rPr lang="en-US" smtClean="0"/>
              <a:t>2</a:t>
            </a:fld>
            <a:endParaRPr lang="en-US" dirty="0"/>
          </a:p>
        </p:txBody>
      </p:sp>
    </p:spTree>
    <p:extLst>
      <p:ext uri="{BB962C8B-B14F-4D97-AF65-F5344CB8AC3E}">
        <p14:creationId xmlns:p14="http://schemas.microsoft.com/office/powerpoint/2010/main" val="42195471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3B0F296-8A45-4EA4-9A0D-877034B8B81B}" type="slidenum">
              <a:rPr lang="en-US" smtClean="0"/>
              <a:t>3</a:t>
            </a:fld>
            <a:endParaRPr lang="en-US" dirty="0"/>
          </a:p>
        </p:txBody>
      </p:sp>
    </p:spTree>
    <p:extLst>
      <p:ext uri="{BB962C8B-B14F-4D97-AF65-F5344CB8AC3E}">
        <p14:creationId xmlns:p14="http://schemas.microsoft.com/office/powerpoint/2010/main" val="14814681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3B0F296-8A45-4EA4-9A0D-877034B8B81B}" type="slidenum">
              <a:rPr lang="en-US" smtClean="0"/>
              <a:t>4</a:t>
            </a:fld>
            <a:endParaRPr lang="en-US" dirty="0"/>
          </a:p>
        </p:txBody>
      </p:sp>
    </p:spTree>
    <p:extLst>
      <p:ext uri="{BB962C8B-B14F-4D97-AF65-F5344CB8AC3E}">
        <p14:creationId xmlns:p14="http://schemas.microsoft.com/office/powerpoint/2010/main" val="2551270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3B0F296-8A45-4EA4-9A0D-877034B8B81B}" type="slidenum">
              <a:rPr lang="en-US" smtClean="0"/>
              <a:t>5</a:t>
            </a:fld>
            <a:endParaRPr lang="en-US" dirty="0"/>
          </a:p>
        </p:txBody>
      </p:sp>
    </p:spTree>
    <p:extLst>
      <p:ext uri="{BB962C8B-B14F-4D97-AF65-F5344CB8AC3E}">
        <p14:creationId xmlns:p14="http://schemas.microsoft.com/office/powerpoint/2010/main" val="8292471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3B0F296-8A45-4EA4-9A0D-877034B8B81B}" type="slidenum">
              <a:rPr lang="en-US" smtClean="0"/>
              <a:t>6</a:t>
            </a:fld>
            <a:endParaRPr lang="en-US" dirty="0"/>
          </a:p>
        </p:txBody>
      </p:sp>
    </p:spTree>
    <p:extLst>
      <p:ext uri="{BB962C8B-B14F-4D97-AF65-F5344CB8AC3E}">
        <p14:creationId xmlns:p14="http://schemas.microsoft.com/office/powerpoint/2010/main" val="33399633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3B0F296-8A45-4EA4-9A0D-877034B8B81B}" type="slidenum">
              <a:rPr lang="en-US" smtClean="0"/>
              <a:t>7</a:t>
            </a:fld>
            <a:endParaRPr lang="en-US" dirty="0"/>
          </a:p>
        </p:txBody>
      </p:sp>
    </p:spTree>
    <p:extLst>
      <p:ext uri="{BB962C8B-B14F-4D97-AF65-F5344CB8AC3E}">
        <p14:creationId xmlns:p14="http://schemas.microsoft.com/office/powerpoint/2010/main" val="5383016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3B0F296-8A45-4EA4-9A0D-877034B8B81B}" type="slidenum">
              <a:rPr lang="en-US" smtClean="0"/>
              <a:t>8</a:t>
            </a:fld>
            <a:endParaRPr lang="en-US" dirty="0"/>
          </a:p>
        </p:txBody>
      </p:sp>
    </p:spTree>
    <p:extLst>
      <p:ext uri="{BB962C8B-B14F-4D97-AF65-F5344CB8AC3E}">
        <p14:creationId xmlns:p14="http://schemas.microsoft.com/office/powerpoint/2010/main" val="8519644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3B0F296-8A45-4EA4-9A0D-877034B8B81B}" type="slidenum">
              <a:rPr lang="en-US" smtClean="0"/>
              <a:t>9</a:t>
            </a:fld>
            <a:endParaRPr lang="en-US" dirty="0"/>
          </a:p>
        </p:txBody>
      </p:sp>
    </p:spTree>
    <p:extLst>
      <p:ext uri="{BB962C8B-B14F-4D97-AF65-F5344CB8AC3E}">
        <p14:creationId xmlns:p14="http://schemas.microsoft.com/office/powerpoint/2010/main" val="346729395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6520FDE9-868C-4E81-A98A-E947D11F2BE8}"/>
              </a:ext>
              <a:ext uri="{C183D7F6-B498-43B3-948B-1728B52AA6E4}">
                <adec:decorative xmlns:adec="http://schemas.microsoft.com/office/drawing/2017/decorative" val="1"/>
              </a:ext>
            </a:extLst>
          </p:cNvPr>
          <p:cNvSpPr/>
          <p:nvPr userDrawn="1"/>
        </p:nvSpPr>
        <p:spPr>
          <a:xfrm>
            <a:off x="0" y="0"/>
            <a:ext cx="2045368" cy="2072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lt"/>
            </a:endParaRPr>
          </a:p>
        </p:txBody>
      </p:sp>
      <p:sp>
        <p:nvSpPr>
          <p:cNvPr id="34" name="Rectangle 33">
            <a:extLst>
              <a:ext uri="{FF2B5EF4-FFF2-40B4-BE49-F238E27FC236}">
                <a16:creationId xmlns:a16="http://schemas.microsoft.com/office/drawing/2014/main" id="{E00750D6-7F10-4864-AA79-F3592380CA11}"/>
              </a:ext>
              <a:ext uri="{C183D7F6-B498-43B3-948B-1728B52AA6E4}">
                <adec:decorative xmlns:adec="http://schemas.microsoft.com/office/drawing/2017/decorative" val="1"/>
              </a:ext>
            </a:extLst>
          </p:cNvPr>
          <p:cNvSpPr/>
          <p:nvPr userDrawn="1"/>
        </p:nvSpPr>
        <p:spPr>
          <a:xfrm>
            <a:off x="7998692" y="5587941"/>
            <a:ext cx="1012304" cy="11335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lt"/>
            </a:endParaRPr>
          </a:p>
        </p:txBody>
      </p:sp>
      <p:sp>
        <p:nvSpPr>
          <p:cNvPr id="2" name="Title 1"/>
          <p:cNvSpPr>
            <a:spLocks noGrp="1"/>
          </p:cNvSpPr>
          <p:nvPr>
            <p:ph type="ctrTitle" hasCustomPrompt="1"/>
          </p:nvPr>
        </p:nvSpPr>
        <p:spPr>
          <a:xfrm>
            <a:off x="685800" y="4830538"/>
            <a:ext cx="7772400" cy="466344"/>
          </a:xfrm>
        </p:spPr>
        <p:txBody>
          <a:bodyPr anchor="b"/>
          <a:lstStyle>
            <a:lvl1pPr algn="ctr">
              <a:defRPr lang="en-US" sz="2800" kern="1200" dirty="0" smtClean="0">
                <a:solidFill>
                  <a:srgbClr val="2D4E6B"/>
                </a:solidFill>
                <a:latin typeface="+mn-lt"/>
                <a:ea typeface="+mj-ea"/>
                <a:cs typeface="Times New Roman" panose="02020603050405020304" pitchFamily="18" charset="0"/>
              </a:defRPr>
            </a:lvl1pPr>
          </a:lstStyle>
          <a:p>
            <a:r>
              <a:rPr lang="en-US" dirty="0"/>
              <a:t>Click to edit Division</a:t>
            </a:r>
          </a:p>
        </p:txBody>
      </p:sp>
      <p:sp>
        <p:nvSpPr>
          <p:cNvPr id="3" name="Subtitle 2"/>
          <p:cNvSpPr>
            <a:spLocks noGrp="1"/>
          </p:cNvSpPr>
          <p:nvPr>
            <p:ph type="subTitle" idx="1" hasCustomPrompt="1"/>
          </p:nvPr>
        </p:nvSpPr>
        <p:spPr>
          <a:xfrm>
            <a:off x="1143000" y="5384419"/>
            <a:ext cx="6858000" cy="466344"/>
          </a:xfrm>
        </p:spPr>
        <p:txBody>
          <a:bodyPr/>
          <a:lstStyle>
            <a:lvl1pPr marL="0" indent="0" algn="ctr">
              <a:buNone/>
              <a:defRPr lang="en-US" sz="2400" kern="1200" dirty="0" smtClean="0">
                <a:solidFill>
                  <a:schemeClr val="tx1">
                    <a:lumMod val="75000"/>
                    <a:lumOff val="25000"/>
                  </a:schemeClr>
                </a:solidFill>
                <a:latin typeface="+mn-lt"/>
                <a:ea typeface="+mn-ea"/>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presented by (Person’s Name)</a:t>
            </a:r>
          </a:p>
        </p:txBody>
      </p:sp>
      <p:sp>
        <p:nvSpPr>
          <p:cNvPr id="4" name="Date Placeholder 3"/>
          <p:cNvSpPr>
            <a:spLocks noGrp="1"/>
          </p:cNvSpPr>
          <p:nvPr>
            <p:ph type="dt" sz="half" idx="10"/>
          </p:nvPr>
        </p:nvSpPr>
        <p:spPr>
          <a:xfrm>
            <a:off x="628650" y="6356351"/>
            <a:ext cx="2057400" cy="365125"/>
          </a:xfrm>
          <a:prstGeom prst="rect">
            <a:avLst/>
          </a:prstGeom>
        </p:spPr>
        <p:txBody>
          <a:bodyPr anchor="ctr"/>
          <a:lstStyle>
            <a:lvl1pPr>
              <a:defRPr>
                <a:solidFill>
                  <a:srgbClr val="2D4E6B"/>
                </a:solidFill>
                <a:latin typeface="+mn-lt"/>
                <a:cs typeface="Times New Roman" panose="02020603050405020304" pitchFamily="18" charset="0"/>
              </a:defRPr>
            </a:lvl1pPr>
          </a:lstStyle>
          <a:p>
            <a:fld id="{4C7C30BE-F809-40C4-85AC-A11F0466CCBC}" type="datetime1">
              <a:rPr lang="en-US" smtClean="0"/>
              <a:pPr/>
              <a:t>6/5/2020</a:t>
            </a:fld>
            <a:endParaRPr lang="en-US" dirty="0"/>
          </a:p>
        </p:txBody>
      </p:sp>
      <p:pic>
        <p:nvPicPr>
          <p:cNvPr id="12" name="Picture 11" descr="The Great Seal of the State of Nevada &quot;All for our Country&quot;">
            <a:extLst>
              <a:ext uri="{FF2B5EF4-FFF2-40B4-BE49-F238E27FC236}">
                <a16:creationId xmlns:a16="http://schemas.microsoft.com/office/drawing/2014/main" id="{42DAF26C-9FC7-410E-9231-61A376E2632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52779" y="480070"/>
            <a:ext cx="1638443" cy="1592718"/>
          </a:xfrm>
          <a:prstGeom prst="rect">
            <a:avLst/>
          </a:prstGeom>
        </p:spPr>
      </p:pic>
      <p:sp>
        <p:nvSpPr>
          <p:cNvPr id="13" name="Title 1">
            <a:extLst>
              <a:ext uri="{FF2B5EF4-FFF2-40B4-BE49-F238E27FC236}">
                <a16:creationId xmlns:a16="http://schemas.microsoft.com/office/drawing/2014/main" id="{753DACCF-E8A0-49D4-8C38-1B368CDD51C2}"/>
              </a:ext>
            </a:extLst>
          </p:cNvPr>
          <p:cNvSpPr txBox="1">
            <a:spLocks/>
          </p:cNvSpPr>
          <p:nvPr userDrawn="1"/>
        </p:nvSpPr>
        <p:spPr>
          <a:xfrm>
            <a:off x="0" y="2635560"/>
            <a:ext cx="9144000" cy="136854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4800" kern="1200">
                <a:solidFill>
                  <a:srgbClr val="1F4E79"/>
                </a:solidFill>
                <a:latin typeface="Times New Roman" panose="02020603050405020304" pitchFamily="18" charset="0"/>
                <a:ea typeface="+mj-ea"/>
                <a:cs typeface="Times New Roman" panose="02020603050405020304" pitchFamily="18" charset="0"/>
              </a:defRPr>
            </a:lvl1pPr>
          </a:lstStyle>
          <a:p>
            <a:r>
              <a:rPr lang="en-US" sz="4800" dirty="0">
                <a:solidFill>
                  <a:srgbClr val="2D4E6B"/>
                </a:solidFill>
                <a:latin typeface="+mn-lt"/>
              </a:rPr>
              <a:t>Department of Health and </a:t>
            </a:r>
            <a:br>
              <a:rPr lang="en-US" sz="4800" dirty="0">
                <a:solidFill>
                  <a:srgbClr val="2D4E6B"/>
                </a:solidFill>
                <a:latin typeface="+mn-lt"/>
              </a:rPr>
            </a:br>
            <a:r>
              <a:rPr lang="en-US" sz="4800" dirty="0">
                <a:solidFill>
                  <a:srgbClr val="2D4E6B"/>
                </a:solidFill>
                <a:latin typeface="+mn-lt"/>
              </a:rPr>
              <a:t>Human Services</a:t>
            </a:r>
          </a:p>
        </p:txBody>
      </p:sp>
      <p:sp>
        <p:nvSpPr>
          <p:cNvPr id="14" name="Title 1">
            <a:extLst>
              <a:ext uri="{FF2B5EF4-FFF2-40B4-BE49-F238E27FC236}">
                <a16:creationId xmlns:a16="http://schemas.microsoft.com/office/drawing/2014/main" id="{4248A74E-2433-4389-91F8-D2613A945B59}"/>
              </a:ext>
            </a:extLst>
          </p:cNvPr>
          <p:cNvSpPr txBox="1">
            <a:spLocks/>
          </p:cNvSpPr>
          <p:nvPr userDrawn="1"/>
        </p:nvSpPr>
        <p:spPr>
          <a:xfrm>
            <a:off x="0" y="1270059"/>
            <a:ext cx="9144000" cy="136854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4800" kern="1200">
                <a:solidFill>
                  <a:srgbClr val="1F4E79"/>
                </a:solidFill>
                <a:latin typeface="Times New Roman" panose="02020603050405020304" pitchFamily="18" charset="0"/>
                <a:ea typeface="+mj-ea"/>
                <a:cs typeface="Times New Roman" panose="02020603050405020304" pitchFamily="18" charset="0"/>
              </a:defRPr>
            </a:lvl1pPr>
          </a:lstStyle>
          <a:p>
            <a:r>
              <a:rPr lang="en-US" sz="3200" dirty="0">
                <a:solidFill>
                  <a:srgbClr val="2D4E6B"/>
                </a:solidFill>
                <a:latin typeface="+mn-lt"/>
              </a:rPr>
              <a:t>State of Nevada</a:t>
            </a:r>
          </a:p>
        </p:txBody>
      </p:sp>
      <p:cxnSp>
        <p:nvCxnSpPr>
          <p:cNvPr id="15" name="Straight Connector 14">
            <a:extLst>
              <a:ext uri="{FF2B5EF4-FFF2-40B4-BE49-F238E27FC236}">
                <a16:creationId xmlns:a16="http://schemas.microsoft.com/office/drawing/2014/main" id="{07D4CF24-A2DA-41A6-AA2A-AFA48B4DE962}"/>
              </a:ext>
            </a:extLst>
          </p:cNvPr>
          <p:cNvCxnSpPr/>
          <p:nvPr userDrawn="1"/>
        </p:nvCxnSpPr>
        <p:spPr>
          <a:xfrm>
            <a:off x="1145309" y="4099227"/>
            <a:ext cx="6853383" cy="0"/>
          </a:xfrm>
          <a:prstGeom prst="line">
            <a:avLst/>
          </a:prstGeom>
          <a:ln w="25400" cap="sq">
            <a:solidFill>
              <a:schemeClr val="accent5">
                <a:lumMod val="50000"/>
              </a:schemeClr>
            </a:solidFill>
            <a:headEnd type="diamond" w="med" len="lg"/>
            <a:tailEnd type="diamond" w="med" len="lg"/>
          </a:ln>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9642DA30-72C3-4A56-8F90-C881EA8350F6}"/>
              </a:ext>
            </a:extLst>
          </p:cNvPr>
          <p:cNvGrpSpPr/>
          <p:nvPr userDrawn="1"/>
        </p:nvGrpSpPr>
        <p:grpSpPr>
          <a:xfrm>
            <a:off x="902547" y="915697"/>
            <a:ext cx="7338906" cy="717126"/>
            <a:chOff x="1764437" y="915697"/>
            <a:chExt cx="8664719" cy="717126"/>
          </a:xfrm>
        </p:grpSpPr>
        <p:sp>
          <p:nvSpPr>
            <p:cNvPr id="16" name="Text Box 49">
              <a:extLst>
                <a:ext uri="{FF2B5EF4-FFF2-40B4-BE49-F238E27FC236}">
                  <a16:creationId xmlns:a16="http://schemas.microsoft.com/office/drawing/2014/main" id="{9A1303DE-E389-4ED6-9AB0-D43864252D5D}"/>
                </a:ext>
              </a:extLst>
            </p:cNvPr>
            <p:cNvSpPr txBox="1">
              <a:spLocks noChangeArrowheads="1"/>
            </p:cNvSpPr>
            <p:nvPr userDrawn="1"/>
          </p:nvSpPr>
          <p:spPr bwMode="auto">
            <a:xfrm>
              <a:off x="1764437" y="920035"/>
              <a:ext cx="1809751" cy="7127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pPr>
              <a:r>
                <a:rPr lang="en-US" altLang="en-US" sz="1600" b="1" dirty="0">
                  <a:solidFill>
                    <a:srgbClr val="2D4E6B"/>
                  </a:solidFill>
                  <a:latin typeface="+mn-lt"/>
                </a:rPr>
                <a:t>Steve Sisolak</a:t>
              </a:r>
              <a:endParaRPr kumimoji="0" lang="en-US" altLang="en-US" sz="1600" b="1" i="0" u="none" strike="noStrike" cap="none" normalizeH="0" baseline="0" dirty="0">
                <a:ln>
                  <a:noFill/>
                </a:ln>
                <a:solidFill>
                  <a:srgbClr val="2D4E6B"/>
                </a:solidFill>
                <a:effectLst/>
                <a:latin typeface="+mn-lt"/>
              </a:endParaRPr>
            </a:p>
            <a:p>
              <a:pPr marL="0" marR="0" lvl="0" indent="0" algn="ctr" defTabSz="914377"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dirty="0">
                  <a:ln>
                    <a:noFill/>
                  </a:ln>
                  <a:solidFill>
                    <a:srgbClr val="2D4E6B"/>
                  </a:solidFill>
                  <a:effectLst/>
                  <a:latin typeface="+mn-lt"/>
                </a:rPr>
                <a:t>Governor</a:t>
              </a:r>
              <a:endParaRPr kumimoji="0" lang="en-US" altLang="en-US" sz="1800" b="0" i="1" u="none" strike="noStrike" cap="none" normalizeH="0" baseline="0" dirty="0">
                <a:ln>
                  <a:noFill/>
                </a:ln>
                <a:solidFill>
                  <a:srgbClr val="2D4E6B"/>
                </a:solidFill>
                <a:effectLst/>
                <a:latin typeface="+mn-lt"/>
              </a:endParaRPr>
            </a:p>
          </p:txBody>
        </p:sp>
        <p:sp>
          <p:nvSpPr>
            <p:cNvPr id="17" name="Text Box 50">
              <a:extLst>
                <a:ext uri="{FF2B5EF4-FFF2-40B4-BE49-F238E27FC236}">
                  <a16:creationId xmlns:a16="http://schemas.microsoft.com/office/drawing/2014/main" id="{8291B8C5-0AFD-4DE8-93B3-4AA98A5CEDB7}"/>
                </a:ext>
              </a:extLst>
            </p:cNvPr>
            <p:cNvSpPr txBox="1">
              <a:spLocks noChangeArrowheads="1"/>
            </p:cNvSpPr>
            <p:nvPr userDrawn="1"/>
          </p:nvSpPr>
          <p:spPr bwMode="auto">
            <a:xfrm>
              <a:off x="8617817" y="915697"/>
              <a:ext cx="1811339" cy="7127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2D4E6B"/>
                  </a:solidFill>
                  <a:effectLst/>
                  <a:latin typeface="+mn-lt"/>
                </a:rPr>
                <a:t>Richard Whitley</a:t>
              </a:r>
            </a:p>
            <a:p>
              <a:pPr marL="0" marR="0" lvl="0" indent="0" algn="ctr" defTabSz="914377"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dirty="0">
                  <a:ln>
                    <a:noFill/>
                  </a:ln>
                  <a:solidFill>
                    <a:srgbClr val="2D4E6B"/>
                  </a:solidFill>
                  <a:effectLst/>
                  <a:latin typeface="+mn-lt"/>
                </a:rPr>
                <a:t>Director</a:t>
              </a:r>
              <a:endParaRPr kumimoji="0" lang="en-US" altLang="en-US" sz="1800" b="0" i="1" u="none" strike="noStrike" cap="none" normalizeH="0" baseline="0" dirty="0">
                <a:ln>
                  <a:noFill/>
                </a:ln>
                <a:solidFill>
                  <a:srgbClr val="2D4E6B"/>
                </a:solidFill>
                <a:effectLst/>
                <a:latin typeface="+mn-lt"/>
              </a:endParaRPr>
            </a:p>
          </p:txBody>
        </p:sp>
      </p:grpSp>
      <p:sp>
        <p:nvSpPr>
          <p:cNvPr id="22" name="Text Placeholder 21">
            <a:extLst>
              <a:ext uri="{FF2B5EF4-FFF2-40B4-BE49-F238E27FC236}">
                <a16:creationId xmlns:a16="http://schemas.microsoft.com/office/drawing/2014/main" id="{6ACC760E-8E28-4D5F-92C2-F3B3BD49BA51}"/>
              </a:ext>
            </a:extLst>
          </p:cNvPr>
          <p:cNvSpPr>
            <a:spLocks noGrp="1"/>
          </p:cNvSpPr>
          <p:nvPr>
            <p:ph type="body" sz="quarter" idx="13" hasCustomPrompt="1"/>
          </p:nvPr>
        </p:nvSpPr>
        <p:spPr>
          <a:xfrm>
            <a:off x="685800" y="4276658"/>
            <a:ext cx="7772400" cy="466344"/>
          </a:xfrm>
        </p:spPr>
        <p:txBody>
          <a:bodyPr/>
          <a:lstStyle>
            <a:lvl1pPr marL="0" indent="0" algn="ctr">
              <a:buNone/>
              <a:defRPr lang="en-US" sz="3200" kern="1200" dirty="0" smtClean="0">
                <a:solidFill>
                  <a:srgbClr val="2D4E6B"/>
                </a:solidFill>
                <a:latin typeface="+mn-lt"/>
                <a:ea typeface="+mj-ea"/>
                <a:cs typeface="Times New Roman" panose="02020603050405020304" pitchFamily="18" charset="0"/>
              </a:defRPr>
            </a:lvl1pPr>
          </a:lstStyle>
          <a:p>
            <a:pPr lvl="0"/>
            <a:r>
              <a:rPr lang="en-US" dirty="0"/>
              <a:t>Click to edit Presentation Title</a:t>
            </a:r>
          </a:p>
        </p:txBody>
      </p:sp>
      <p:pic>
        <p:nvPicPr>
          <p:cNvPr id="35" name="Picture 34" descr="Department of Health and Human Services logo &quot;DHHS&quot;">
            <a:extLst>
              <a:ext uri="{FF2B5EF4-FFF2-40B4-BE49-F238E27FC236}">
                <a16:creationId xmlns:a16="http://schemas.microsoft.com/office/drawing/2014/main" id="{97172F7C-5175-4A43-A4FD-6859E60AC1B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572895" y="4901153"/>
            <a:ext cx="1331869" cy="1789077"/>
          </a:xfrm>
          <a:prstGeom prst="rect">
            <a:avLst/>
          </a:prstGeom>
        </p:spPr>
      </p:pic>
      <p:sp>
        <p:nvSpPr>
          <p:cNvPr id="19" name="Footer Placeholder 5">
            <a:extLst>
              <a:ext uri="{FF2B5EF4-FFF2-40B4-BE49-F238E27FC236}">
                <a16:creationId xmlns:a16="http://schemas.microsoft.com/office/drawing/2014/main" id="{EE36005C-0F53-4E6B-B2EA-8157A00414B0}"/>
              </a:ext>
            </a:extLst>
          </p:cNvPr>
          <p:cNvSpPr txBox="1">
            <a:spLocks/>
          </p:cNvSpPr>
          <p:nvPr userDrawn="1"/>
        </p:nvSpPr>
        <p:spPr>
          <a:xfrm>
            <a:off x="2514600" y="6356350"/>
            <a:ext cx="4114800" cy="365125"/>
          </a:xfrm>
          <a:prstGeom prst="rect">
            <a:avLst/>
          </a:prstGeom>
        </p:spPr>
        <p:txBody>
          <a:bodyPr anchor="ctr"/>
          <a:lstStyle>
            <a:defPPr>
              <a:defRPr lang="en-US"/>
            </a:defPPr>
            <a:lvl1pPr marL="0" algn="ctr" defTabSz="914400" rtl="0" eaLnBrk="1" latinLnBrk="0" hangingPunct="1">
              <a:lnSpc>
                <a:spcPct val="90000"/>
              </a:lnSpc>
              <a:spcBef>
                <a:spcPct val="0"/>
              </a:spcBef>
              <a:buNone/>
              <a:defRPr lang="en-US" altLang="en-US" sz="1400" kern="1200" smtClean="0">
                <a:solidFill>
                  <a:srgbClr val="1F4E79"/>
                </a:solidFill>
                <a:latin typeface="Times New Roman" panose="02020603050405020304" pitchFamily="18" charset="0"/>
                <a:ea typeface="+mj-ea"/>
                <a:cs typeface="Times New Roman" panose="02020603050405020304" pitchFamily="18"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i="1" dirty="0">
                <a:solidFill>
                  <a:srgbClr val="2D4E6B"/>
                </a:solidFill>
                <a:latin typeface="+mn-lt"/>
                <a:cs typeface="Times New Roman" panose="02020603050405020304" pitchFamily="18" charset="0"/>
              </a:rPr>
              <a:t>Helping people.  It’s who we are and what we do.</a:t>
            </a:r>
          </a:p>
        </p:txBody>
      </p:sp>
    </p:spTree>
    <p:extLst>
      <p:ext uri="{BB962C8B-B14F-4D97-AF65-F5344CB8AC3E}">
        <p14:creationId xmlns:p14="http://schemas.microsoft.com/office/powerpoint/2010/main" val="1973933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solidFill>
                  <a:srgbClr val="2D4E6B"/>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A0EC8638-D38E-4C5B-8C11-DA859CF37C29}" type="slidenum">
              <a:rPr lang="en-US" smtClean="0"/>
              <a:t>‹#›</a:t>
            </a:fld>
            <a:endParaRPr lang="en-US" dirty="0"/>
          </a:p>
        </p:txBody>
      </p:sp>
    </p:spTree>
    <p:extLst>
      <p:ext uri="{BB962C8B-B14F-4D97-AF65-F5344CB8AC3E}">
        <p14:creationId xmlns:p14="http://schemas.microsoft.com/office/powerpoint/2010/main" val="2380442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Questions?">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0ACE2C2-9B9E-4B3E-AC9A-244696EB97A3}"/>
              </a:ext>
            </a:extLst>
          </p:cNvPr>
          <p:cNvSpPr>
            <a:spLocks noGrp="1"/>
          </p:cNvSpPr>
          <p:nvPr>
            <p:ph type="sldNum" sz="quarter" idx="12"/>
          </p:nvPr>
        </p:nvSpPr>
        <p:spPr/>
        <p:txBody>
          <a:bodyPr/>
          <a:lstStyle>
            <a:lvl1pPr>
              <a:defRPr>
                <a:latin typeface="+mn-lt"/>
              </a:defRPr>
            </a:lvl1pPr>
          </a:lstStyle>
          <a:p>
            <a:fld id="{E9C1D828-F931-464A-8E86-F9D742DA373F}" type="slidenum">
              <a:rPr lang="en-US" smtClean="0"/>
              <a:pPr/>
              <a:t>‹#›</a:t>
            </a:fld>
            <a:endParaRPr lang="en-US" dirty="0"/>
          </a:p>
        </p:txBody>
      </p:sp>
      <p:sp>
        <p:nvSpPr>
          <p:cNvPr id="2" name="Title 1">
            <a:extLst>
              <a:ext uri="{FF2B5EF4-FFF2-40B4-BE49-F238E27FC236}">
                <a16:creationId xmlns:a16="http://schemas.microsoft.com/office/drawing/2014/main" id="{85952131-C7A2-4AF0-B289-32CE0A9B62E9}"/>
              </a:ext>
            </a:extLst>
          </p:cNvPr>
          <p:cNvSpPr>
            <a:spLocks noGrp="1"/>
          </p:cNvSpPr>
          <p:nvPr>
            <p:ph type="title" hasCustomPrompt="1"/>
          </p:nvPr>
        </p:nvSpPr>
        <p:spPr>
          <a:xfrm>
            <a:off x="384983" y="1865247"/>
            <a:ext cx="8374034" cy="3127506"/>
          </a:xfrm>
        </p:spPr>
        <p:txBody>
          <a:bodyPr>
            <a:noAutofit/>
          </a:bodyPr>
          <a:lstStyle>
            <a:lvl1pPr marL="0" algn="ctr" defTabSz="914400" rtl="0" eaLnBrk="1" latinLnBrk="0" hangingPunct="1">
              <a:lnSpc>
                <a:spcPct val="90000"/>
              </a:lnSpc>
              <a:spcBef>
                <a:spcPct val="0"/>
              </a:spcBef>
              <a:buNone/>
              <a:defRPr lang="en-US" sz="11600" kern="1200" dirty="0" smtClean="0">
                <a:solidFill>
                  <a:srgbClr val="1F4E79"/>
                </a:solidFill>
                <a:latin typeface="+mn-lt"/>
                <a:ea typeface="+mj-ea"/>
                <a:cs typeface="Times New Roman" panose="02020603050405020304" pitchFamily="18" charset="0"/>
              </a:defRPr>
            </a:lvl1pPr>
          </a:lstStyle>
          <a:p>
            <a:r>
              <a:rPr lang="en-US" dirty="0"/>
              <a:t>Add “Questions?”</a:t>
            </a:r>
          </a:p>
        </p:txBody>
      </p:sp>
    </p:spTree>
    <p:extLst>
      <p:ext uri="{BB962C8B-B14F-4D97-AF65-F5344CB8AC3E}">
        <p14:creationId xmlns:p14="http://schemas.microsoft.com/office/powerpoint/2010/main" val="22602414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act Information">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0ACE2C2-9B9E-4B3E-AC9A-244696EB97A3}"/>
              </a:ext>
            </a:extLst>
          </p:cNvPr>
          <p:cNvSpPr>
            <a:spLocks noGrp="1"/>
          </p:cNvSpPr>
          <p:nvPr>
            <p:ph type="sldNum" sz="quarter" idx="12"/>
          </p:nvPr>
        </p:nvSpPr>
        <p:spPr/>
        <p:txBody>
          <a:bodyPr/>
          <a:lstStyle>
            <a:lvl1pPr>
              <a:defRPr>
                <a:latin typeface="+mn-lt"/>
              </a:defRPr>
            </a:lvl1pPr>
          </a:lstStyle>
          <a:p>
            <a:fld id="{E9C1D828-F931-464A-8E86-F9D742DA373F}" type="slidenum">
              <a:rPr lang="en-US" smtClean="0"/>
              <a:pPr/>
              <a:t>‹#›</a:t>
            </a:fld>
            <a:endParaRPr lang="en-US" dirty="0"/>
          </a:p>
        </p:txBody>
      </p:sp>
      <p:sp>
        <p:nvSpPr>
          <p:cNvPr id="7" name="Text Placeholder 6">
            <a:extLst>
              <a:ext uri="{FF2B5EF4-FFF2-40B4-BE49-F238E27FC236}">
                <a16:creationId xmlns:a16="http://schemas.microsoft.com/office/drawing/2014/main" id="{0FBEE78A-C8E5-4BDB-8A72-F43C2988A4AC}"/>
              </a:ext>
            </a:extLst>
          </p:cNvPr>
          <p:cNvSpPr>
            <a:spLocks noGrp="1"/>
          </p:cNvSpPr>
          <p:nvPr>
            <p:ph type="body" sz="quarter" idx="13" hasCustomPrompt="1"/>
          </p:nvPr>
        </p:nvSpPr>
        <p:spPr>
          <a:xfrm>
            <a:off x="628650" y="1813548"/>
            <a:ext cx="3943350" cy="547687"/>
          </a:xfrm>
        </p:spPr>
        <p:txBody>
          <a:bodyPr anchor="ctr">
            <a:noAutofit/>
          </a:bodyPr>
          <a:lstStyle>
            <a:lvl1pPr marL="0" indent="0">
              <a:buNone/>
              <a:defRPr lang="en-US" sz="4000" kern="1200" dirty="0" smtClean="0">
                <a:solidFill>
                  <a:srgbClr val="2D4E6B"/>
                </a:solidFill>
                <a:latin typeface="+mn-lt"/>
                <a:ea typeface="+mj-ea"/>
                <a:cs typeface="Times New Roman" panose="02020603050405020304" pitchFamily="18" charset="0"/>
              </a:defRPr>
            </a:lvl1pPr>
          </a:lstStyle>
          <a:p>
            <a:pPr lvl="0"/>
            <a:r>
              <a:rPr lang="en-US" dirty="0"/>
              <a:t>Name</a:t>
            </a:r>
          </a:p>
        </p:txBody>
      </p:sp>
      <p:sp>
        <p:nvSpPr>
          <p:cNvPr id="9" name="Text Placeholder 8">
            <a:extLst>
              <a:ext uri="{FF2B5EF4-FFF2-40B4-BE49-F238E27FC236}">
                <a16:creationId xmlns:a16="http://schemas.microsoft.com/office/drawing/2014/main" id="{A2534CAD-222C-4493-B95F-339F15DF5B2C}"/>
              </a:ext>
            </a:extLst>
          </p:cNvPr>
          <p:cNvSpPr>
            <a:spLocks noGrp="1"/>
          </p:cNvSpPr>
          <p:nvPr>
            <p:ph type="body" sz="quarter" idx="14" hasCustomPrompt="1"/>
          </p:nvPr>
        </p:nvSpPr>
        <p:spPr>
          <a:xfrm>
            <a:off x="4572000" y="1813548"/>
            <a:ext cx="3943350" cy="547687"/>
          </a:xfrm>
        </p:spPr>
        <p:txBody>
          <a:bodyPr anchor="ctr">
            <a:noAutofit/>
          </a:bodyPr>
          <a:lstStyle>
            <a:lvl1pPr marL="0" indent="0">
              <a:buNone/>
              <a:defRPr lang="en-US" sz="4000" kern="1200" dirty="0" smtClean="0">
                <a:solidFill>
                  <a:srgbClr val="2D4E6B"/>
                </a:solidFill>
                <a:latin typeface="+mn-lt"/>
                <a:ea typeface="+mj-ea"/>
                <a:cs typeface="Times New Roman" panose="02020603050405020304" pitchFamily="18" charset="0"/>
              </a:defRPr>
            </a:lvl1pPr>
          </a:lstStyle>
          <a:p>
            <a:pPr lvl="0"/>
            <a:r>
              <a:rPr lang="en-US" dirty="0"/>
              <a:t>Name</a:t>
            </a:r>
          </a:p>
        </p:txBody>
      </p:sp>
      <p:sp>
        <p:nvSpPr>
          <p:cNvPr id="11" name="Text Placeholder 10">
            <a:extLst>
              <a:ext uri="{FF2B5EF4-FFF2-40B4-BE49-F238E27FC236}">
                <a16:creationId xmlns:a16="http://schemas.microsoft.com/office/drawing/2014/main" id="{7C1ADE59-FB95-4C6E-A827-FD56250EB4B9}"/>
              </a:ext>
            </a:extLst>
          </p:cNvPr>
          <p:cNvSpPr>
            <a:spLocks noGrp="1"/>
          </p:cNvSpPr>
          <p:nvPr>
            <p:ph type="body" sz="quarter" idx="15" hasCustomPrompt="1"/>
          </p:nvPr>
        </p:nvSpPr>
        <p:spPr>
          <a:xfrm>
            <a:off x="628650" y="2376863"/>
            <a:ext cx="3943350" cy="532592"/>
          </a:xfrm>
        </p:spPr>
        <p:txBody>
          <a:bodyPr anchor="ctr"/>
          <a:lstStyle>
            <a:lvl1pPr marL="0" indent="0">
              <a:buNone/>
              <a:defRPr>
                <a:latin typeface="+mn-lt"/>
              </a:defRPr>
            </a:lvl1pPr>
          </a:lstStyle>
          <a:p>
            <a:pPr lvl="0"/>
            <a:r>
              <a:rPr lang="en-US" dirty="0"/>
              <a:t>Job Title</a:t>
            </a:r>
          </a:p>
        </p:txBody>
      </p:sp>
      <p:sp>
        <p:nvSpPr>
          <p:cNvPr id="12" name="Text Placeholder 10">
            <a:extLst>
              <a:ext uri="{FF2B5EF4-FFF2-40B4-BE49-F238E27FC236}">
                <a16:creationId xmlns:a16="http://schemas.microsoft.com/office/drawing/2014/main" id="{E8B4B28B-D99E-4112-8CD4-D11F2E6E72B7}"/>
              </a:ext>
            </a:extLst>
          </p:cNvPr>
          <p:cNvSpPr>
            <a:spLocks noGrp="1"/>
          </p:cNvSpPr>
          <p:nvPr>
            <p:ph type="body" sz="quarter" idx="16" hasCustomPrompt="1"/>
          </p:nvPr>
        </p:nvSpPr>
        <p:spPr>
          <a:xfrm>
            <a:off x="4572000" y="2376863"/>
            <a:ext cx="3943350" cy="532592"/>
          </a:xfrm>
        </p:spPr>
        <p:txBody>
          <a:bodyPr anchor="ctr"/>
          <a:lstStyle>
            <a:lvl1pPr marL="0" indent="0">
              <a:buNone/>
              <a:defRPr>
                <a:latin typeface="+mn-lt"/>
              </a:defRPr>
            </a:lvl1pPr>
          </a:lstStyle>
          <a:p>
            <a:pPr lvl="0"/>
            <a:r>
              <a:rPr lang="en-US" dirty="0"/>
              <a:t>Job Title</a:t>
            </a:r>
          </a:p>
        </p:txBody>
      </p:sp>
      <p:sp>
        <p:nvSpPr>
          <p:cNvPr id="13" name="Text Placeholder 10">
            <a:extLst>
              <a:ext uri="{FF2B5EF4-FFF2-40B4-BE49-F238E27FC236}">
                <a16:creationId xmlns:a16="http://schemas.microsoft.com/office/drawing/2014/main" id="{0156DF49-83D0-41EC-AECD-5F997A34B843}"/>
              </a:ext>
            </a:extLst>
          </p:cNvPr>
          <p:cNvSpPr>
            <a:spLocks noGrp="1"/>
          </p:cNvSpPr>
          <p:nvPr>
            <p:ph type="body" sz="quarter" idx="17" hasCustomPrompt="1"/>
          </p:nvPr>
        </p:nvSpPr>
        <p:spPr>
          <a:xfrm>
            <a:off x="628650" y="2924550"/>
            <a:ext cx="3943350" cy="532592"/>
          </a:xfrm>
        </p:spPr>
        <p:txBody>
          <a:bodyPr anchor="ctr"/>
          <a:lstStyle>
            <a:lvl1pPr marL="0" indent="0">
              <a:buNone/>
              <a:defRPr>
                <a:latin typeface="+mn-lt"/>
              </a:defRPr>
            </a:lvl1pPr>
          </a:lstStyle>
          <a:p>
            <a:pPr lvl="0"/>
            <a:r>
              <a:rPr lang="en-US" dirty="0"/>
              <a:t>Email</a:t>
            </a:r>
          </a:p>
        </p:txBody>
      </p:sp>
      <p:sp>
        <p:nvSpPr>
          <p:cNvPr id="14" name="Text Placeholder 10">
            <a:extLst>
              <a:ext uri="{FF2B5EF4-FFF2-40B4-BE49-F238E27FC236}">
                <a16:creationId xmlns:a16="http://schemas.microsoft.com/office/drawing/2014/main" id="{37FCF11F-5522-4A79-ADC7-43C7B336CEF0}"/>
              </a:ext>
            </a:extLst>
          </p:cNvPr>
          <p:cNvSpPr>
            <a:spLocks noGrp="1"/>
          </p:cNvSpPr>
          <p:nvPr>
            <p:ph type="body" sz="quarter" idx="18" hasCustomPrompt="1"/>
          </p:nvPr>
        </p:nvSpPr>
        <p:spPr>
          <a:xfrm>
            <a:off x="4572000" y="2924550"/>
            <a:ext cx="3943350" cy="532592"/>
          </a:xfrm>
        </p:spPr>
        <p:txBody>
          <a:bodyPr anchor="ctr"/>
          <a:lstStyle>
            <a:lvl1pPr marL="0" indent="0">
              <a:buNone/>
              <a:defRPr>
                <a:latin typeface="+mn-lt"/>
              </a:defRPr>
            </a:lvl1pPr>
          </a:lstStyle>
          <a:p>
            <a:pPr lvl="0"/>
            <a:r>
              <a:rPr lang="en-US" dirty="0"/>
              <a:t>Email</a:t>
            </a:r>
          </a:p>
        </p:txBody>
      </p:sp>
      <p:sp>
        <p:nvSpPr>
          <p:cNvPr id="15" name="Text Placeholder 10">
            <a:extLst>
              <a:ext uri="{FF2B5EF4-FFF2-40B4-BE49-F238E27FC236}">
                <a16:creationId xmlns:a16="http://schemas.microsoft.com/office/drawing/2014/main" id="{780D7327-8F80-4B78-8D25-2D7AFB13A5EF}"/>
              </a:ext>
            </a:extLst>
          </p:cNvPr>
          <p:cNvSpPr>
            <a:spLocks noGrp="1"/>
          </p:cNvSpPr>
          <p:nvPr>
            <p:ph type="body" sz="quarter" idx="19" hasCustomPrompt="1"/>
          </p:nvPr>
        </p:nvSpPr>
        <p:spPr>
          <a:xfrm>
            <a:off x="628650" y="3473235"/>
            <a:ext cx="3943350" cy="532592"/>
          </a:xfrm>
        </p:spPr>
        <p:txBody>
          <a:bodyPr anchor="ctr"/>
          <a:lstStyle>
            <a:lvl1pPr marL="0" indent="0">
              <a:buNone/>
              <a:defRPr>
                <a:latin typeface="+mn-lt"/>
              </a:defRPr>
            </a:lvl1pPr>
          </a:lstStyle>
          <a:p>
            <a:pPr lvl="0"/>
            <a:r>
              <a:rPr lang="en-US" dirty="0"/>
              <a:t>Phone Number</a:t>
            </a:r>
          </a:p>
        </p:txBody>
      </p:sp>
      <p:sp>
        <p:nvSpPr>
          <p:cNvPr id="16" name="Text Placeholder 10">
            <a:extLst>
              <a:ext uri="{FF2B5EF4-FFF2-40B4-BE49-F238E27FC236}">
                <a16:creationId xmlns:a16="http://schemas.microsoft.com/office/drawing/2014/main" id="{744C58A1-3B7F-464F-BFDB-7C34E8957A25}"/>
              </a:ext>
            </a:extLst>
          </p:cNvPr>
          <p:cNvSpPr>
            <a:spLocks noGrp="1"/>
          </p:cNvSpPr>
          <p:nvPr>
            <p:ph type="body" sz="quarter" idx="20" hasCustomPrompt="1"/>
          </p:nvPr>
        </p:nvSpPr>
        <p:spPr>
          <a:xfrm>
            <a:off x="4572000" y="3473235"/>
            <a:ext cx="3943350" cy="532592"/>
          </a:xfrm>
        </p:spPr>
        <p:txBody>
          <a:bodyPr anchor="ctr"/>
          <a:lstStyle>
            <a:lvl1pPr marL="0" indent="0">
              <a:buNone/>
              <a:defRPr>
                <a:latin typeface="+mn-lt"/>
              </a:defRPr>
            </a:lvl1pPr>
          </a:lstStyle>
          <a:p>
            <a:pPr lvl="0"/>
            <a:r>
              <a:rPr lang="en-US" dirty="0"/>
              <a:t>Phone Number</a:t>
            </a:r>
          </a:p>
        </p:txBody>
      </p:sp>
      <p:sp>
        <p:nvSpPr>
          <p:cNvPr id="17" name="Text Placeholder 10">
            <a:extLst>
              <a:ext uri="{FF2B5EF4-FFF2-40B4-BE49-F238E27FC236}">
                <a16:creationId xmlns:a16="http://schemas.microsoft.com/office/drawing/2014/main" id="{0BCA736D-CC37-4A51-89AE-E21A02317A58}"/>
              </a:ext>
            </a:extLst>
          </p:cNvPr>
          <p:cNvSpPr>
            <a:spLocks noGrp="1"/>
          </p:cNvSpPr>
          <p:nvPr>
            <p:ph type="body" sz="quarter" idx="21" hasCustomPrompt="1"/>
          </p:nvPr>
        </p:nvSpPr>
        <p:spPr>
          <a:xfrm>
            <a:off x="2600325" y="5383674"/>
            <a:ext cx="3943350" cy="532592"/>
          </a:xfrm>
        </p:spPr>
        <p:txBody>
          <a:bodyPr anchor="ctr"/>
          <a:lstStyle>
            <a:lvl1pPr marL="0" indent="0" algn="ctr">
              <a:buNone/>
              <a:defRPr>
                <a:latin typeface="+mn-lt"/>
              </a:defRPr>
            </a:lvl1pPr>
          </a:lstStyle>
          <a:p>
            <a:pPr lvl="0"/>
            <a:r>
              <a:rPr lang="en-US" dirty="0"/>
              <a:t>Web Address</a:t>
            </a:r>
          </a:p>
        </p:txBody>
      </p:sp>
      <p:sp>
        <p:nvSpPr>
          <p:cNvPr id="2" name="Title 1">
            <a:extLst>
              <a:ext uri="{FF2B5EF4-FFF2-40B4-BE49-F238E27FC236}">
                <a16:creationId xmlns:a16="http://schemas.microsoft.com/office/drawing/2014/main" id="{0EAFB97E-4B68-4EE7-B70C-15CC066B90A9}"/>
              </a:ext>
            </a:extLst>
          </p:cNvPr>
          <p:cNvSpPr>
            <a:spLocks noGrp="1"/>
          </p:cNvSpPr>
          <p:nvPr>
            <p:ph type="title" hasCustomPrompt="1"/>
          </p:nvPr>
        </p:nvSpPr>
        <p:spPr/>
        <p:txBody>
          <a:bodyPr/>
          <a:lstStyle>
            <a:lvl1pPr>
              <a:defRPr/>
            </a:lvl1pPr>
          </a:lstStyle>
          <a:p>
            <a:r>
              <a:rPr lang="en-US" sz="4800" dirty="0">
                <a:solidFill>
                  <a:srgbClr val="2D4E6B"/>
                </a:solidFill>
                <a:latin typeface="+mn-lt"/>
              </a:rPr>
              <a:t>Add “Contact Information”</a:t>
            </a:r>
          </a:p>
        </p:txBody>
      </p:sp>
    </p:spTree>
    <p:extLst>
      <p:ext uri="{BB962C8B-B14F-4D97-AF65-F5344CB8AC3E}">
        <p14:creationId xmlns:p14="http://schemas.microsoft.com/office/powerpoint/2010/main" val="18540365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cronyms">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p:txBody>
          <a:bodyPr numCol="2"/>
          <a:lstStyle>
            <a:lvl1pPr>
              <a:defRPr>
                <a:solidFill>
                  <a:srgbClr val="000000"/>
                </a:solidFill>
                <a:latin typeface="+mn-lt"/>
              </a:defRPr>
            </a:lvl1pPr>
          </a:lstStyle>
          <a:p>
            <a:pPr lvl="0"/>
            <a:r>
              <a:rPr lang="en-US" dirty="0"/>
              <a:t>Place Acronyms Here – This list has 2 columns to make it easier to add as many as you need. </a:t>
            </a:r>
          </a:p>
        </p:txBody>
      </p:sp>
      <p:sp>
        <p:nvSpPr>
          <p:cNvPr id="6" name="Slide Number Placeholder 5"/>
          <p:cNvSpPr>
            <a:spLocks noGrp="1"/>
          </p:cNvSpPr>
          <p:nvPr>
            <p:ph type="sldNum" sz="quarter" idx="12"/>
          </p:nvPr>
        </p:nvSpPr>
        <p:spPr/>
        <p:txBody>
          <a:bodyPr/>
          <a:lstStyle>
            <a:lvl1pPr>
              <a:defRPr>
                <a:latin typeface="+mn-lt"/>
              </a:defRPr>
            </a:lvl1pPr>
          </a:lstStyle>
          <a:p>
            <a:fld id="{A0EC8638-D38E-4C5B-8C11-DA859CF37C29}" type="slidenum">
              <a:rPr lang="en-US" smtClean="0"/>
              <a:pPr/>
              <a:t>‹#›</a:t>
            </a:fld>
            <a:endParaRPr lang="en-US" dirty="0"/>
          </a:p>
        </p:txBody>
      </p:sp>
      <p:sp>
        <p:nvSpPr>
          <p:cNvPr id="2" name="Title 1">
            <a:extLst>
              <a:ext uri="{FF2B5EF4-FFF2-40B4-BE49-F238E27FC236}">
                <a16:creationId xmlns:a16="http://schemas.microsoft.com/office/drawing/2014/main" id="{214C1A20-5BD5-4B79-BC9D-6BD9B5353CD3}"/>
              </a:ext>
            </a:extLst>
          </p:cNvPr>
          <p:cNvSpPr>
            <a:spLocks noGrp="1"/>
          </p:cNvSpPr>
          <p:nvPr>
            <p:ph type="title" hasCustomPrompt="1"/>
          </p:nvPr>
        </p:nvSpPr>
        <p:spPr/>
        <p:txBody>
          <a:bodyPr/>
          <a:lstStyle>
            <a:lvl1pPr>
              <a:defRPr/>
            </a:lvl1pPr>
          </a:lstStyle>
          <a:p>
            <a:r>
              <a:rPr lang="en-US" dirty="0"/>
              <a:t>Add “Acronyms”</a:t>
            </a:r>
          </a:p>
        </p:txBody>
      </p:sp>
    </p:spTree>
    <p:extLst>
      <p:ext uri="{BB962C8B-B14F-4D97-AF65-F5344CB8AC3E}">
        <p14:creationId xmlns:p14="http://schemas.microsoft.com/office/powerpoint/2010/main" val="3560398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p:txBody>
          <a:bodyPr/>
          <a:lstStyle>
            <a:lvl1pPr marL="514350" indent="-514350">
              <a:buFont typeface="+mj-lt"/>
              <a:buAutoNum type="arabicPeriod"/>
              <a:defRPr/>
            </a:lvl1pPr>
            <a:lvl2pPr marL="914400" indent="-457200">
              <a:buFont typeface="+mj-lt"/>
              <a:buAutoNum type="arabicPeriod"/>
              <a:defRPr/>
            </a:lvl2pPr>
            <a:lvl3pPr marL="1371600" indent="-457200">
              <a:buFont typeface="+mj-lt"/>
              <a:buAutoNum type="arabicPeriod"/>
              <a:defRPr/>
            </a:lvl3pPr>
            <a:lvl4pPr marL="1714500" indent="-342900">
              <a:buFont typeface="+mj-lt"/>
              <a:buAutoNum type="arabicPeriod"/>
              <a:defRPr/>
            </a:lvl4pPr>
            <a:lvl5pPr marL="2171700" indent="-342900">
              <a:buFont typeface="+mj-lt"/>
              <a:buAutoNum type="arabicPeriod"/>
              <a:defRPr/>
            </a:lvl5pPr>
          </a:lstStyle>
          <a:p>
            <a:pPr lvl="0"/>
            <a:r>
              <a:rPr lang="en-US" dirty="0"/>
              <a:t>Click to add Agenda item 1</a:t>
            </a:r>
          </a:p>
        </p:txBody>
      </p:sp>
      <p:sp>
        <p:nvSpPr>
          <p:cNvPr id="6" name="Slide Number Placeholder 5"/>
          <p:cNvSpPr>
            <a:spLocks noGrp="1"/>
          </p:cNvSpPr>
          <p:nvPr>
            <p:ph type="sldNum" sz="quarter" idx="12"/>
          </p:nvPr>
        </p:nvSpPr>
        <p:spPr/>
        <p:txBody>
          <a:bodyPr/>
          <a:lstStyle/>
          <a:p>
            <a:fld id="{A0EC8638-D38E-4C5B-8C11-DA859CF37C29}" type="slidenum">
              <a:rPr lang="en-US" smtClean="0"/>
              <a:t>‹#›</a:t>
            </a:fld>
            <a:endParaRPr lang="en-US" dirty="0"/>
          </a:p>
        </p:txBody>
      </p:sp>
      <p:sp>
        <p:nvSpPr>
          <p:cNvPr id="2" name="Title 1">
            <a:extLst>
              <a:ext uri="{FF2B5EF4-FFF2-40B4-BE49-F238E27FC236}">
                <a16:creationId xmlns:a16="http://schemas.microsoft.com/office/drawing/2014/main" id="{1D1AB9BF-7191-49BE-991E-7A3D8030DA12}"/>
              </a:ext>
            </a:extLst>
          </p:cNvPr>
          <p:cNvSpPr>
            <a:spLocks noGrp="1"/>
          </p:cNvSpPr>
          <p:nvPr>
            <p:ph type="title" hasCustomPrompt="1"/>
          </p:nvPr>
        </p:nvSpPr>
        <p:spPr/>
        <p:txBody>
          <a:bodyPr/>
          <a:lstStyle>
            <a:lvl1pPr>
              <a:defRPr/>
            </a:lvl1pPr>
          </a:lstStyle>
          <a:p>
            <a:r>
              <a:rPr lang="en-US" dirty="0"/>
              <a:t>Add “Agenda”</a:t>
            </a:r>
          </a:p>
        </p:txBody>
      </p:sp>
    </p:spTree>
    <p:extLst>
      <p:ext uri="{BB962C8B-B14F-4D97-AF65-F5344CB8AC3E}">
        <p14:creationId xmlns:p14="http://schemas.microsoft.com/office/powerpoint/2010/main" val="3402147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2D4E6B"/>
                </a:solidFill>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A0EC8638-D38E-4C5B-8C11-DA859CF37C29}" type="slidenum">
              <a:rPr lang="en-US" smtClean="0"/>
              <a:t>‹#›</a:t>
            </a:fld>
            <a:endParaRPr lang="en-US" dirty="0"/>
          </a:p>
        </p:txBody>
      </p:sp>
    </p:spTree>
    <p:extLst>
      <p:ext uri="{BB962C8B-B14F-4D97-AF65-F5344CB8AC3E}">
        <p14:creationId xmlns:p14="http://schemas.microsoft.com/office/powerpoint/2010/main" val="220553644"/>
      </p:ext>
    </p:extLst>
  </p:cSld>
  <p:clrMapOvr>
    <a:masterClrMapping/>
  </p:clrMapOvr>
  <p:extLst>
    <p:ext uri="{DCECCB84-F9BA-43D5-87BE-67443E8EF086}">
      <p15:sldGuideLst xmlns:p15="http://schemas.microsoft.com/office/powerpoint/2012/main">
        <p15:guide id="1" orient="horz" pos="912" userDrawn="1">
          <p15:clr>
            <a:srgbClr val="FBAE40"/>
          </p15:clr>
        </p15:guide>
        <p15:guide id="2" pos="288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rgbClr val="2D4E6B"/>
                </a:solidFill>
                <a:latin typeface="+mn-lt"/>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lang="en-US" sz="2400" kern="1200" smtClean="0">
                <a:solidFill>
                  <a:schemeClr val="tx1">
                    <a:lumMod val="75000"/>
                    <a:lumOff val="25000"/>
                  </a:schemeClr>
                </a:solidFill>
                <a:latin typeface="+mn-lt"/>
                <a:ea typeface="+mn-ea"/>
                <a:cs typeface="Times New Roman" panose="02020603050405020304" pitchFamily="18"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lvl1pPr>
              <a:defRPr>
                <a:latin typeface="+mn-lt"/>
              </a:defRPr>
            </a:lvl1pPr>
          </a:lstStyle>
          <a:p>
            <a:fld id="{A0EC8638-D38E-4C5B-8C11-DA859CF37C29}" type="slidenum">
              <a:rPr lang="en-US" smtClean="0"/>
              <a:pPr/>
              <a:t>‹#›</a:t>
            </a:fld>
            <a:endParaRPr lang="en-US" dirty="0"/>
          </a:p>
        </p:txBody>
      </p:sp>
    </p:spTree>
    <p:extLst>
      <p:ext uri="{BB962C8B-B14F-4D97-AF65-F5344CB8AC3E}">
        <p14:creationId xmlns:p14="http://schemas.microsoft.com/office/powerpoint/2010/main" val="3125738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2D4E6B"/>
                </a:solidFill>
              </a:defRPr>
            </a:lvl1pPr>
          </a:lstStyle>
          <a:p>
            <a:r>
              <a:rPr lang="en-US"/>
              <a:t>Click to edit Master title style</a:t>
            </a:r>
            <a:endParaRPr lang="en-US" dirty="0"/>
          </a:p>
        </p:txBody>
      </p:sp>
      <p:sp>
        <p:nvSpPr>
          <p:cNvPr id="3" name="Content Placeholder 2"/>
          <p:cNvSpPr>
            <a:spLocks noGrp="1"/>
          </p:cNvSpPr>
          <p:nvPr>
            <p:ph sz="half" idx="1"/>
          </p:nvPr>
        </p:nvSpPr>
        <p:spPr>
          <a:xfrm>
            <a:off x="628650" y="1447800"/>
            <a:ext cx="3886200" cy="52736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447800"/>
            <a:ext cx="3886200" cy="52736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A0EC8638-D38E-4C5B-8C11-DA859CF37C29}" type="slidenum">
              <a:rPr lang="en-US" smtClean="0"/>
              <a:t>‹#›</a:t>
            </a:fld>
            <a:endParaRPr lang="en-US" dirty="0"/>
          </a:p>
        </p:txBody>
      </p:sp>
    </p:spTree>
    <p:extLst>
      <p:ext uri="{BB962C8B-B14F-4D97-AF65-F5344CB8AC3E}">
        <p14:creationId xmlns:p14="http://schemas.microsoft.com/office/powerpoint/2010/main" val="25031693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1325563"/>
          </a:xfrm>
        </p:spPr>
        <p:txBody>
          <a:bodyPr/>
          <a:lstStyle>
            <a:lvl1pPr>
              <a:defRPr>
                <a:solidFill>
                  <a:srgbClr val="2D4E6B"/>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8651" y="1447800"/>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8651" y="2271712"/>
            <a:ext cx="3868340" cy="444976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7959" y="1447800"/>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7959" y="2271712"/>
            <a:ext cx="3887391" cy="444976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fld id="{A0EC8638-D38E-4C5B-8C11-DA859CF37C29}" type="slidenum">
              <a:rPr lang="en-US" smtClean="0"/>
              <a:t>‹#›</a:t>
            </a:fld>
            <a:endParaRPr lang="en-US" dirty="0"/>
          </a:p>
        </p:txBody>
      </p:sp>
    </p:spTree>
    <p:extLst>
      <p:ext uri="{BB962C8B-B14F-4D97-AF65-F5344CB8AC3E}">
        <p14:creationId xmlns:p14="http://schemas.microsoft.com/office/powerpoint/2010/main" val="3536758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2D4E6B"/>
                </a:solidFill>
              </a:defRPr>
            </a:lvl1p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A0EC8638-D38E-4C5B-8C11-DA859CF37C29}" type="slidenum">
              <a:rPr lang="en-US" smtClean="0"/>
              <a:t>‹#›</a:t>
            </a:fld>
            <a:endParaRPr lang="en-US" dirty="0"/>
          </a:p>
        </p:txBody>
      </p:sp>
    </p:spTree>
    <p:extLst>
      <p:ext uri="{BB962C8B-B14F-4D97-AF65-F5344CB8AC3E}">
        <p14:creationId xmlns:p14="http://schemas.microsoft.com/office/powerpoint/2010/main" val="3840955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0EC8638-D38E-4C5B-8C11-DA859CF37C29}" type="slidenum">
              <a:rPr lang="en-US" smtClean="0"/>
              <a:t>‹#›</a:t>
            </a:fld>
            <a:endParaRPr lang="en-US" dirty="0"/>
          </a:p>
        </p:txBody>
      </p:sp>
    </p:spTree>
    <p:extLst>
      <p:ext uri="{BB962C8B-B14F-4D97-AF65-F5344CB8AC3E}">
        <p14:creationId xmlns:p14="http://schemas.microsoft.com/office/powerpoint/2010/main" val="2174882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solidFill>
                  <a:srgbClr val="2D4E6B"/>
                </a:solidFill>
              </a:defRPr>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A0EC8638-D38E-4C5B-8C11-DA859CF37C29}" type="slidenum">
              <a:rPr lang="en-US" smtClean="0"/>
              <a:t>‹#›</a:t>
            </a:fld>
            <a:endParaRPr lang="en-US" dirty="0"/>
          </a:p>
        </p:txBody>
      </p:sp>
    </p:spTree>
    <p:extLst>
      <p:ext uri="{BB962C8B-B14F-4D97-AF65-F5344CB8AC3E}">
        <p14:creationId xmlns:p14="http://schemas.microsoft.com/office/powerpoint/2010/main" val="3551696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EFEFAC60-7414-4FDE-BD15-9938009D9735}"/>
              </a:ext>
              <a:ext uri="{C183D7F6-B498-43B3-948B-1728B52AA6E4}">
                <adec:decorative xmlns:adec="http://schemas.microsoft.com/office/drawing/2017/decorative" val="1"/>
              </a:ext>
            </a:extLst>
          </p:cNvPr>
          <p:cNvPicPr>
            <a:picLocks noChangeAspect="1"/>
          </p:cNvPicPr>
          <p:nvPr userDrawn="1"/>
        </p:nvPicPr>
        <p:blipFill rotWithShape="1">
          <a:blip r:embed="rId15">
            <a:alphaModFix amt="20000"/>
            <a:extLst>
              <a:ext uri="{28A0092B-C50C-407E-A947-70E740481C1C}">
                <a14:useLocalDpi xmlns:a14="http://schemas.microsoft.com/office/drawing/2010/main" val="0"/>
              </a:ext>
            </a:extLst>
          </a:blip>
          <a:srcRect l="19061" t="22044"/>
          <a:stretch/>
        </p:blipFill>
        <p:spPr>
          <a:xfrm>
            <a:off x="-1" y="0"/>
            <a:ext cx="1877831" cy="1758156"/>
          </a:xfrm>
          <a:prstGeom prst="rect">
            <a:avLst/>
          </a:prstGeom>
        </p:spPr>
      </p:pic>
      <p:sp>
        <p:nvSpPr>
          <p:cNvPr id="2" name="Title Placeholder 1"/>
          <p:cNvSpPr>
            <a:spLocks noGrp="1"/>
          </p:cNvSpPr>
          <p:nvPr>
            <p:ph type="title"/>
          </p:nvPr>
        </p:nvSpPr>
        <p:spPr>
          <a:xfrm>
            <a:off x="628650" y="0"/>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460498"/>
            <a:ext cx="7886700" cy="52609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8" name="Picture 7">
            <a:extLst>
              <a:ext uri="{FF2B5EF4-FFF2-40B4-BE49-F238E27FC236}">
                <a16:creationId xmlns:a16="http://schemas.microsoft.com/office/drawing/2014/main" id="{6CAAE399-9663-4155-9710-CBEED152DDAD}"/>
              </a:ext>
              <a:ext uri="{C183D7F6-B498-43B3-948B-1728B52AA6E4}">
                <adec:decorative xmlns:adec="http://schemas.microsoft.com/office/drawing/2017/decorative" val="1"/>
              </a:ext>
            </a:extLst>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8140566" y="5663696"/>
            <a:ext cx="764198" cy="1026534"/>
          </a:xfrm>
          <a:prstGeom prst="rect">
            <a:avLst/>
          </a:prstGeom>
        </p:spPr>
      </p:pic>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lang="en-US" sz="1600" kern="1200" smtClean="0">
                <a:solidFill>
                  <a:srgbClr val="2D4E6B"/>
                </a:solidFill>
                <a:latin typeface="+mn-lt"/>
                <a:ea typeface="+mn-ea"/>
                <a:cs typeface="Times New Roman" panose="02020603050405020304" pitchFamily="18" charset="0"/>
              </a:defRPr>
            </a:lvl1pPr>
          </a:lstStyle>
          <a:p>
            <a:fld id="{A0EC8638-D38E-4C5B-8C11-DA859CF37C29}" type="slidenum">
              <a:rPr lang="en-US" smtClean="0"/>
              <a:pPr/>
              <a:t>‹#›</a:t>
            </a:fld>
            <a:endParaRPr lang="en-US" dirty="0"/>
          </a:p>
        </p:txBody>
      </p:sp>
    </p:spTree>
    <p:extLst>
      <p:ext uri="{BB962C8B-B14F-4D97-AF65-F5344CB8AC3E}">
        <p14:creationId xmlns:p14="http://schemas.microsoft.com/office/powerpoint/2010/main" val="27204611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83"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81" r:id="rId12"/>
    <p:sldLayoutId id="2147483682" r:id="rId13"/>
  </p:sldLayoutIdLst>
  <p:hf hdr="0" ftr="0"/>
  <p:txStyles>
    <p:titleStyle>
      <a:lvl1pPr algn="l" defTabSz="914400" rtl="0" eaLnBrk="1" latinLnBrk="0" hangingPunct="1">
        <a:lnSpc>
          <a:spcPct val="90000"/>
        </a:lnSpc>
        <a:spcBef>
          <a:spcPct val="0"/>
        </a:spcBef>
        <a:buNone/>
        <a:defRPr lang="en-US" sz="4800" kern="1200" dirty="0">
          <a:solidFill>
            <a:srgbClr val="2D4E6B"/>
          </a:solidFill>
          <a:latin typeface="+mn-lt"/>
          <a:ea typeface="+mj-ea"/>
          <a:cs typeface="Times New Roman" panose="02020603050405020304" pitchFamily="18"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800" kern="1200" dirty="0" smtClean="0">
          <a:solidFill>
            <a:schemeClr val="tx1"/>
          </a:solidFill>
          <a:latin typeface="+mn-lt"/>
          <a:ea typeface="+mn-ea"/>
          <a:cs typeface="Times New Roman" panose="02020603050405020304" pitchFamily="18" charset="0"/>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Times New Roman" panose="02020603050405020304" pitchFamily="18" charset="0"/>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000" kern="1200" dirty="0" smtClean="0">
          <a:solidFill>
            <a:schemeClr val="tx1"/>
          </a:solidFill>
          <a:latin typeface="+mn-lt"/>
          <a:ea typeface="+mn-ea"/>
          <a:cs typeface="Times New Roman" panose="02020603050405020304" pitchFamily="18" charset="0"/>
        </a:defRPr>
      </a:lvl3pPr>
      <a:lvl4pPr marL="1600200" indent="-228600" algn="l" defTabSz="914400" rtl="0" eaLnBrk="1" latinLnBrk="0" hangingPunct="1">
        <a:lnSpc>
          <a:spcPct val="90000"/>
        </a:lnSpc>
        <a:spcBef>
          <a:spcPts val="500"/>
        </a:spcBef>
        <a:buFont typeface="Arial" panose="020B0604020202020204" pitchFamily="34" charset="0"/>
        <a:buChar char="•"/>
        <a:defRPr lang="en-US" sz="1800" kern="1200" dirty="0" smtClean="0">
          <a:solidFill>
            <a:schemeClr val="tx1"/>
          </a:solidFill>
          <a:latin typeface="+mn-lt"/>
          <a:ea typeface="+mn-ea"/>
          <a:cs typeface="Times New Roman" panose="02020603050405020304" pitchFamily="18" charset="0"/>
        </a:defRPr>
      </a:lvl4pPr>
      <a:lvl5pPr marL="2057400" indent="-228600" algn="l" defTabSz="914400" rtl="0" eaLnBrk="1" latinLnBrk="0" hangingPunct="1">
        <a:lnSpc>
          <a:spcPct val="90000"/>
        </a:lnSpc>
        <a:spcBef>
          <a:spcPts val="500"/>
        </a:spcBef>
        <a:buFont typeface="Arial" panose="020B0604020202020204" pitchFamily="34" charset="0"/>
        <a:buChar char="•"/>
        <a:defRPr lang="en-US" sz="1800" kern="1200" dirty="0" smtClean="0">
          <a:solidFill>
            <a:schemeClr val="tx1"/>
          </a:solidFill>
          <a:latin typeface="+mn-lt"/>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12"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hyperlink" Target="mailto:kmorgan@health.nv.gov" TargetMode="External"/><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11.png"/><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chart" Target="../charts/chart4.xml"/><Relationship Id="rId4" Type="http://schemas.openxmlformats.org/officeDocument/2006/relationships/chart" Target="../charts/char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A1A329-3FB8-496B-8AC6-2927384D1A06}"/>
              </a:ext>
            </a:extLst>
          </p:cNvPr>
          <p:cNvSpPr>
            <a:spLocks noGrp="1"/>
          </p:cNvSpPr>
          <p:nvPr>
            <p:ph type="ctrTitle"/>
          </p:nvPr>
        </p:nvSpPr>
        <p:spPr/>
        <p:txBody>
          <a:bodyPr>
            <a:normAutofit fontScale="90000"/>
          </a:bodyPr>
          <a:lstStyle/>
          <a:p>
            <a:r>
              <a:rPr lang="en-US" dirty="0"/>
              <a:t>Office of Analytics</a:t>
            </a:r>
          </a:p>
        </p:txBody>
      </p:sp>
      <p:sp>
        <p:nvSpPr>
          <p:cNvPr id="4" name="Date Placeholder 3">
            <a:extLst>
              <a:ext uri="{FF2B5EF4-FFF2-40B4-BE49-F238E27FC236}">
                <a16:creationId xmlns:a16="http://schemas.microsoft.com/office/drawing/2014/main" id="{1C79C71E-D54E-40F1-A712-F8F7288AA725}"/>
              </a:ext>
            </a:extLst>
          </p:cNvPr>
          <p:cNvSpPr>
            <a:spLocks noGrp="1"/>
          </p:cNvSpPr>
          <p:nvPr>
            <p:ph type="dt" sz="half" idx="10"/>
          </p:nvPr>
        </p:nvSpPr>
        <p:spPr/>
        <p:txBody>
          <a:bodyPr/>
          <a:lstStyle/>
          <a:p>
            <a:r>
              <a:rPr lang="en-US" dirty="0"/>
              <a:t>6/9/2020</a:t>
            </a:r>
          </a:p>
        </p:txBody>
      </p:sp>
      <p:sp>
        <p:nvSpPr>
          <p:cNvPr id="5" name="Text Placeholder 4">
            <a:extLst>
              <a:ext uri="{FF2B5EF4-FFF2-40B4-BE49-F238E27FC236}">
                <a16:creationId xmlns:a16="http://schemas.microsoft.com/office/drawing/2014/main" id="{57C44EEA-12BD-4D1B-B9E1-720DD256276E}"/>
              </a:ext>
            </a:extLst>
          </p:cNvPr>
          <p:cNvSpPr>
            <a:spLocks noGrp="1"/>
          </p:cNvSpPr>
          <p:nvPr>
            <p:ph type="body" sz="quarter" idx="13"/>
          </p:nvPr>
        </p:nvSpPr>
        <p:spPr/>
        <p:txBody>
          <a:bodyPr>
            <a:normAutofit fontScale="85000" lnSpcReduction="10000"/>
          </a:bodyPr>
          <a:lstStyle/>
          <a:p>
            <a:r>
              <a:rPr lang="en-US" dirty="0"/>
              <a:t>Update Concerning the Status of COVID-19 in Nevada</a:t>
            </a:r>
          </a:p>
        </p:txBody>
      </p:sp>
      <p:sp>
        <p:nvSpPr>
          <p:cNvPr id="6" name="Subtitle 2">
            <a:extLst>
              <a:ext uri="{FF2B5EF4-FFF2-40B4-BE49-F238E27FC236}">
                <a16:creationId xmlns:a16="http://schemas.microsoft.com/office/drawing/2014/main" id="{10920869-CBDF-4722-92DF-A9BCAE4A6D0F}"/>
              </a:ext>
            </a:extLst>
          </p:cNvPr>
          <p:cNvSpPr>
            <a:spLocks noGrp="1"/>
          </p:cNvSpPr>
          <p:nvPr>
            <p:ph type="subTitle" idx="1"/>
          </p:nvPr>
        </p:nvSpPr>
        <p:spPr>
          <a:xfrm>
            <a:off x="1143000" y="5567082"/>
            <a:ext cx="6858000" cy="624168"/>
          </a:xfrm>
        </p:spPr>
        <p:txBody>
          <a:bodyPr>
            <a:normAutofit/>
          </a:bodyPr>
          <a:lstStyle/>
          <a:p>
            <a:r>
              <a:rPr lang="en-US" dirty="0"/>
              <a:t>Kyra Morgan, MS, State Biostatistician</a:t>
            </a:r>
          </a:p>
        </p:txBody>
      </p:sp>
    </p:spTree>
    <p:extLst>
      <p:ext uri="{BB962C8B-B14F-4D97-AF65-F5344CB8AC3E}">
        <p14:creationId xmlns:p14="http://schemas.microsoft.com/office/powerpoint/2010/main" val="25058904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C18E6C5-CC2A-4384-84DC-D275DFA591A4}"/>
              </a:ext>
            </a:extLst>
          </p:cNvPr>
          <p:cNvSpPr>
            <a:spLocks noGrp="1"/>
          </p:cNvSpPr>
          <p:nvPr>
            <p:ph type="sldNum" sz="quarter" idx="12"/>
          </p:nvPr>
        </p:nvSpPr>
        <p:spPr/>
        <p:txBody>
          <a:bodyPr/>
          <a:lstStyle/>
          <a:p>
            <a:fld id="{E9C1D828-F931-464A-8E86-F9D742DA373F}" type="slidenum">
              <a:rPr lang="en-US" smtClean="0"/>
              <a:pPr/>
              <a:t>10</a:t>
            </a:fld>
            <a:endParaRPr lang="en-US" dirty="0"/>
          </a:p>
        </p:txBody>
      </p:sp>
      <p:sp>
        <p:nvSpPr>
          <p:cNvPr id="3" name="Title 2">
            <a:extLst>
              <a:ext uri="{FF2B5EF4-FFF2-40B4-BE49-F238E27FC236}">
                <a16:creationId xmlns:a16="http://schemas.microsoft.com/office/drawing/2014/main" id="{2C79FDB3-CC24-4E7C-A1F3-7019928DF5C8}"/>
              </a:ext>
            </a:extLst>
          </p:cNvPr>
          <p:cNvSpPr>
            <a:spLocks noGrp="1"/>
          </p:cNvSpPr>
          <p:nvPr>
            <p:ph type="title"/>
          </p:nvPr>
        </p:nvSpPr>
        <p:spPr/>
        <p:txBody>
          <a:bodyPr/>
          <a:lstStyle/>
          <a:p>
            <a:r>
              <a:rPr lang="en-US" dirty="0"/>
              <a:t>Questions?</a:t>
            </a:r>
          </a:p>
        </p:txBody>
      </p:sp>
    </p:spTree>
    <p:extLst>
      <p:ext uri="{BB962C8B-B14F-4D97-AF65-F5344CB8AC3E}">
        <p14:creationId xmlns:p14="http://schemas.microsoft.com/office/powerpoint/2010/main" val="21292186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48A436C-06AA-4705-90E1-71A94B0C6B90}"/>
              </a:ext>
            </a:extLst>
          </p:cNvPr>
          <p:cNvSpPr>
            <a:spLocks noGrp="1"/>
          </p:cNvSpPr>
          <p:nvPr>
            <p:ph type="sldNum" sz="quarter" idx="12"/>
          </p:nvPr>
        </p:nvSpPr>
        <p:spPr/>
        <p:txBody>
          <a:bodyPr/>
          <a:lstStyle/>
          <a:p>
            <a:fld id="{E9C1D828-F931-464A-8E86-F9D742DA373F}" type="slidenum">
              <a:rPr lang="en-US" smtClean="0"/>
              <a:pPr/>
              <a:t>11</a:t>
            </a:fld>
            <a:endParaRPr lang="en-US" dirty="0"/>
          </a:p>
        </p:txBody>
      </p:sp>
      <p:sp>
        <p:nvSpPr>
          <p:cNvPr id="3" name="Text Placeholder 2">
            <a:extLst>
              <a:ext uri="{FF2B5EF4-FFF2-40B4-BE49-F238E27FC236}">
                <a16:creationId xmlns:a16="http://schemas.microsoft.com/office/drawing/2014/main" id="{C72F9C92-8671-491D-8582-9C074B66667E}"/>
              </a:ext>
            </a:extLst>
          </p:cNvPr>
          <p:cNvSpPr>
            <a:spLocks noGrp="1"/>
          </p:cNvSpPr>
          <p:nvPr>
            <p:ph type="body" sz="quarter" idx="13"/>
          </p:nvPr>
        </p:nvSpPr>
        <p:spPr/>
        <p:txBody>
          <a:bodyPr/>
          <a:lstStyle/>
          <a:p>
            <a:r>
              <a:rPr lang="en-US" sz="3600" dirty="0"/>
              <a:t>Kyra Morgan</a:t>
            </a:r>
          </a:p>
        </p:txBody>
      </p:sp>
      <p:sp>
        <p:nvSpPr>
          <p:cNvPr id="5" name="Text Placeholder 4">
            <a:extLst>
              <a:ext uri="{FF2B5EF4-FFF2-40B4-BE49-F238E27FC236}">
                <a16:creationId xmlns:a16="http://schemas.microsoft.com/office/drawing/2014/main" id="{A7A6951C-6577-425A-B5BA-51942C83F589}"/>
              </a:ext>
            </a:extLst>
          </p:cNvPr>
          <p:cNvSpPr>
            <a:spLocks noGrp="1"/>
          </p:cNvSpPr>
          <p:nvPr>
            <p:ph type="body" sz="quarter" idx="15"/>
          </p:nvPr>
        </p:nvSpPr>
        <p:spPr/>
        <p:txBody>
          <a:bodyPr/>
          <a:lstStyle/>
          <a:p>
            <a:r>
              <a:rPr lang="en-US" dirty="0"/>
              <a:t>State Biostatistician</a:t>
            </a:r>
          </a:p>
        </p:txBody>
      </p:sp>
      <p:sp>
        <p:nvSpPr>
          <p:cNvPr id="7" name="Text Placeholder 6">
            <a:extLst>
              <a:ext uri="{FF2B5EF4-FFF2-40B4-BE49-F238E27FC236}">
                <a16:creationId xmlns:a16="http://schemas.microsoft.com/office/drawing/2014/main" id="{1F4D2991-EEB1-4C01-8F93-72F3796BEF34}"/>
              </a:ext>
            </a:extLst>
          </p:cNvPr>
          <p:cNvSpPr>
            <a:spLocks noGrp="1"/>
          </p:cNvSpPr>
          <p:nvPr>
            <p:ph type="body" sz="quarter" idx="17"/>
          </p:nvPr>
        </p:nvSpPr>
        <p:spPr/>
        <p:txBody>
          <a:bodyPr/>
          <a:lstStyle/>
          <a:p>
            <a:r>
              <a:rPr lang="en-US" dirty="0">
                <a:hlinkClick r:id="rId3"/>
              </a:rPr>
              <a:t>kmorgan@health.nv.gov</a:t>
            </a:r>
            <a:r>
              <a:rPr lang="en-US" dirty="0"/>
              <a:t> </a:t>
            </a:r>
          </a:p>
        </p:txBody>
      </p:sp>
      <p:sp>
        <p:nvSpPr>
          <p:cNvPr id="12" name="Title 11">
            <a:extLst>
              <a:ext uri="{FF2B5EF4-FFF2-40B4-BE49-F238E27FC236}">
                <a16:creationId xmlns:a16="http://schemas.microsoft.com/office/drawing/2014/main" id="{7D826A9B-5F16-498B-B5E7-EA8FAF306ECF}"/>
              </a:ext>
            </a:extLst>
          </p:cNvPr>
          <p:cNvSpPr>
            <a:spLocks noGrp="1"/>
          </p:cNvSpPr>
          <p:nvPr>
            <p:ph type="title"/>
          </p:nvPr>
        </p:nvSpPr>
        <p:spPr/>
        <p:txBody>
          <a:bodyPr/>
          <a:lstStyle/>
          <a:p>
            <a:r>
              <a:rPr lang="en-US" dirty="0"/>
              <a:t>Contact Information</a:t>
            </a:r>
          </a:p>
        </p:txBody>
      </p:sp>
      <p:sp>
        <p:nvSpPr>
          <p:cNvPr id="14" name="Text Placeholder 2">
            <a:extLst>
              <a:ext uri="{FF2B5EF4-FFF2-40B4-BE49-F238E27FC236}">
                <a16:creationId xmlns:a16="http://schemas.microsoft.com/office/drawing/2014/main" id="{33843079-933C-4E41-9C57-4972DFC35193}"/>
              </a:ext>
            </a:extLst>
          </p:cNvPr>
          <p:cNvSpPr txBox="1">
            <a:spLocks/>
          </p:cNvSpPr>
          <p:nvPr/>
        </p:nvSpPr>
        <p:spPr>
          <a:xfrm>
            <a:off x="628650" y="4618491"/>
            <a:ext cx="8237443" cy="547687"/>
          </a:xfrm>
          <a:prstGeom prst="rect">
            <a:avLst/>
          </a:prstGeom>
        </p:spPr>
        <p:txBody>
          <a:bodyPr vert="horz" lIns="91440" tIns="45720" rIns="91440" bIns="4572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lang="en-US" sz="4000" kern="1200" dirty="0" smtClean="0">
                <a:solidFill>
                  <a:srgbClr val="2D4E6B"/>
                </a:solidFill>
                <a:latin typeface="+mn-lt"/>
                <a:ea typeface="+mj-ea"/>
                <a:cs typeface="Times New Roman" panose="02020603050405020304" pitchFamily="18" charset="0"/>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Times New Roman" panose="02020603050405020304" pitchFamily="18" charset="0"/>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000" kern="1200" dirty="0" smtClean="0">
                <a:solidFill>
                  <a:schemeClr val="tx1"/>
                </a:solidFill>
                <a:latin typeface="+mn-lt"/>
                <a:ea typeface="+mn-ea"/>
                <a:cs typeface="Times New Roman" panose="02020603050405020304" pitchFamily="18" charset="0"/>
              </a:defRPr>
            </a:lvl3pPr>
            <a:lvl4pPr marL="1600200" indent="-228600" algn="l" defTabSz="914400" rtl="0" eaLnBrk="1" latinLnBrk="0" hangingPunct="1">
              <a:lnSpc>
                <a:spcPct val="90000"/>
              </a:lnSpc>
              <a:spcBef>
                <a:spcPts val="500"/>
              </a:spcBef>
              <a:buFont typeface="Arial" panose="020B0604020202020204" pitchFamily="34" charset="0"/>
              <a:buChar char="•"/>
              <a:defRPr lang="en-US" sz="1800" kern="1200" dirty="0" smtClean="0">
                <a:solidFill>
                  <a:schemeClr val="tx1"/>
                </a:solidFill>
                <a:latin typeface="+mn-lt"/>
                <a:ea typeface="+mn-ea"/>
                <a:cs typeface="Times New Roman" panose="02020603050405020304" pitchFamily="18" charset="0"/>
              </a:defRPr>
            </a:lvl4pPr>
            <a:lvl5pPr marL="2057400" indent="-228600" algn="l" defTabSz="914400" rtl="0" eaLnBrk="1" latinLnBrk="0" hangingPunct="1">
              <a:lnSpc>
                <a:spcPct val="90000"/>
              </a:lnSpc>
              <a:spcBef>
                <a:spcPts val="500"/>
              </a:spcBef>
              <a:buFont typeface="Arial" panose="020B0604020202020204" pitchFamily="34" charset="0"/>
              <a:buChar char="•"/>
              <a:defRPr lang="en-US" sz="1800" kern="1200" dirty="0" smtClean="0">
                <a:solidFill>
                  <a:schemeClr val="tx1"/>
                </a:solidFill>
                <a:latin typeface="+mn-lt"/>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800" i="1" dirty="0">
                <a:solidFill>
                  <a:schemeClr val="accent5"/>
                </a:solidFill>
              </a:rPr>
              <a:t>Please direct questions to data@dhhs.nv.gov</a:t>
            </a:r>
          </a:p>
        </p:txBody>
      </p:sp>
    </p:spTree>
    <p:extLst>
      <p:ext uri="{BB962C8B-B14F-4D97-AF65-F5344CB8AC3E}">
        <p14:creationId xmlns:p14="http://schemas.microsoft.com/office/powerpoint/2010/main" val="13339992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1CDAC39-DEBD-40EE-8071-FFDE5148E7A1}"/>
              </a:ext>
            </a:extLst>
          </p:cNvPr>
          <p:cNvSpPr>
            <a:spLocks noGrp="1"/>
          </p:cNvSpPr>
          <p:nvPr>
            <p:ph idx="1"/>
          </p:nvPr>
        </p:nvSpPr>
        <p:spPr/>
        <p:txBody>
          <a:bodyPr numCol="1"/>
          <a:lstStyle/>
          <a:p>
            <a:r>
              <a:rPr lang="en-US" dirty="0"/>
              <a:t>PCR - Polymerase Chain Reaction </a:t>
            </a:r>
          </a:p>
          <a:p>
            <a:r>
              <a:rPr lang="en-US" dirty="0"/>
              <a:t>WHO – World Health Organization</a:t>
            </a:r>
          </a:p>
        </p:txBody>
      </p:sp>
      <p:sp>
        <p:nvSpPr>
          <p:cNvPr id="3" name="Slide Number Placeholder 2">
            <a:extLst>
              <a:ext uri="{FF2B5EF4-FFF2-40B4-BE49-F238E27FC236}">
                <a16:creationId xmlns:a16="http://schemas.microsoft.com/office/drawing/2014/main" id="{32DAC4E0-1E2F-4747-8A18-6E3F04AAC1A4}"/>
              </a:ext>
            </a:extLst>
          </p:cNvPr>
          <p:cNvSpPr>
            <a:spLocks noGrp="1"/>
          </p:cNvSpPr>
          <p:nvPr>
            <p:ph type="sldNum" sz="quarter" idx="12"/>
          </p:nvPr>
        </p:nvSpPr>
        <p:spPr/>
        <p:txBody>
          <a:bodyPr/>
          <a:lstStyle/>
          <a:p>
            <a:fld id="{A0EC8638-D38E-4C5B-8C11-DA859CF37C29}" type="slidenum">
              <a:rPr lang="en-US" smtClean="0"/>
              <a:pPr/>
              <a:t>12</a:t>
            </a:fld>
            <a:endParaRPr lang="en-US" dirty="0"/>
          </a:p>
        </p:txBody>
      </p:sp>
      <p:sp>
        <p:nvSpPr>
          <p:cNvPr id="4" name="Title 3">
            <a:extLst>
              <a:ext uri="{FF2B5EF4-FFF2-40B4-BE49-F238E27FC236}">
                <a16:creationId xmlns:a16="http://schemas.microsoft.com/office/drawing/2014/main" id="{964B3AFB-3911-4A8F-A2D5-07B0E454B3B1}"/>
              </a:ext>
            </a:extLst>
          </p:cNvPr>
          <p:cNvSpPr>
            <a:spLocks noGrp="1"/>
          </p:cNvSpPr>
          <p:nvPr>
            <p:ph type="title"/>
          </p:nvPr>
        </p:nvSpPr>
        <p:spPr/>
        <p:txBody>
          <a:bodyPr/>
          <a:lstStyle/>
          <a:p>
            <a:r>
              <a:rPr lang="en-US" dirty="0"/>
              <a:t>Acronyms</a:t>
            </a:r>
          </a:p>
        </p:txBody>
      </p:sp>
    </p:spTree>
    <p:extLst>
      <p:ext uri="{BB962C8B-B14F-4D97-AF65-F5344CB8AC3E}">
        <p14:creationId xmlns:p14="http://schemas.microsoft.com/office/powerpoint/2010/main" val="2334317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698C8D-0BED-42E1-9AE2-D222F3B98446}"/>
              </a:ext>
            </a:extLst>
          </p:cNvPr>
          <p:cNvSpPr>
            <a:spLocks noGrp="1"/>
          </p:cNvSpPr>
          <p:nvPr>
            <p:ph type="title"/>
          </p:nvPr>
        </p:nvSpPr>
        <p:spPr>
          <a:xfrm>
            <a:off x="512107" y="120793"/>
            <a:ext cx="8003243" cy="1026689"/>
          </a:xfrm>
        </p:spPr>
        <p:txBody>
          <a:bodyPr>
            <a:normAutofit/>
          </a:bodyPr>
          <a:lstStyle/>
          <a:p>
            <a:r>
              <a:rPr lang="en-US" sz="4000" dirty="0"/>
              <a:t>COVID-19 Status Update:</a:t>
            </a:r>
          </a:p>
        </p:txBody>
      </p:sp>
      <p:sp>
        <p:nvSpPr>
          <p:cNvPr id="4" name="Slide Number Placeholder 3">
            <a:extLst>
              <a:ext uri="{FF2B5EF4-FFF2-40B4-BE49-F238E27FC236}">
                <a16:creationId xmlns:a16="http://schemas.microsoft.com/office/drawing/2014/main" id="{591F83DB-1B5C-402F-9BD5-FE1DDC4BC511}"/>
              </a:ext>
            </a:extLst>
          </p:cNvPr>
          <p:cNvSpPr>
            <a:spLocks noGrp="1"/>
          </p:cNvSpPr>
          <p:nvPr>
            <p:ph type="sldNum" sz="quarter" idx="12"/>
          </p:nvPr>
        </p:nvSpPr>
        <p:spPr/>
        <p:txBody>
          <a:bodyPr/>
          <a:lstStyle/>
          <a:p>
            <a:fld id="{A0EC8638-D38E-4C5B-8C11-DA859CF37C29}" type="slidenum">
              <a:rPr lang="en-US" smtClean="0"/>
              <a:t>2</a:t>
            </a:fld>
            <a:endParaRPr lang="en-US" dirty="0"/>
          </a:p>
        </p:txBody>
      </p:sp>
      <p:sp>
        <p:nvSpPr>
          <p:cNvPr id="8" name="TextBox 7">
            <a:extLst>
              <a:ext uri="{FF2B5EF4-FFF2-40B4-BE49-F238E27FC236}">
                <a16:creationId xmlns:a16="http://schemas.microsoft.com/office/drawing/2014/main" id="{992277FD-9FC9-4882-AF70-83F0E2B58FAC}"/>
              </a:ext>
            </a:extLst>
          </p:cNvPr>
          <p:cNvSpPr txBox="1"/>
          <p:nvPr/>
        </p:nvSpPr>
        <p:spPr>
          <a:xfrm>
            <a:off x="5818094" y="447337"/>
            <a:ext cx="3485742"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2200" dirty="0"/>
              <a:t>nvhealthresponse.nv.gov</a:t>
            </a:r>
          </a:p>
        </p:txBody>
      </p:sp>
      <p:sp>
        <p:nvSpPr>
          <p:cNvPr id="9" name="Rectangle 8">
            <a:extLst>
              <a:ext uri="{FF2B5EF4-FFF2-40B4-BE49-F238E27FC236}">
                <a16:creationId xmlns:a16="http://schemas.microsoft.com/office/drawing/2014/main" id="{EB10F9E2-2214-4CD3-8141-C28450636DB9}"/>
              </a:ext>
            </a:extLst>
          </p:cNvPr>
          <p:cNvSpPr/>
          <p:nvPr/>
        </p:nvSpPr>
        <p:spPr>
          <a:xfrm>
            <a:off x="628650" y="5380672"/>
            <a:ext cx="7574617" cy="1477328"/>
          </a:xfrm>
          <a:prstGeom prst="rect">
            <a:avLst/>
          </a:prstGeom>
        </p:spPr>
        <p:txBody>
          <a:bodyPr wrap="square">
            <a:spAutoFit/>
          </a:bodyPr>
          <a:lstStyle/>
          <a:p>
            <a:r>
              <a:rPr lang="en-US" dirty="0"/>
              <a:t>As of 6/4/2020 – </a:t>
            </a:r>
          </a:p>
          <a:p>
            <a:pPr marL="285750" indent="-285750">
              <a:buFont typeface="Arial" panose="020B0604020202020204" pitchFamily="34" charset="0"/>
              <a:buChar char="•"/>
            </a:pPr>
            <a:r>
              <a:rPr lang="en-US" dirty="0"/>
              <a:t>191,125 PCR COVID-19 tests have been reported to DHHS (166,002 unique people tested)</a:t>
            </a:r>
          </a:p>
          <a:p>
            <a:pPr marL="285750" indent="-285750">
              <a:buFont typeface="Arial" panose="020B0604020202020204" pitchFamily="34" charset="0"/>
              <a:buChar char="•"/>
            </a:pPr>
            <a:r>
              <a:rPr lang="en-US" dirty="0"/>
              <a:t>9,266 COVID-19 cases have been confirmed through PCR testing</a:t>
            </a:r>
          </a:p>
          <a:p>
            <a:pPr marL="285750" indent="-285750">
              <a:buFont typeface="Arial" panose="020B0604020202020204" pitchFamily="34" charset="0"/>
              <a:buChar char="•"/>
            </a:pPr>
            <a:r>
              <a:rPr lang="en-US" dirty="0"/>
              <a:t>433 Nevadan’s have died from COVID-19</a:t>
            </a:r>
          </a:p>
        </p:txBody>
      </p:sp>
      <p:pic>
        <p:nvPicPr>
          <p:cNvPr id="6" name="Picture 5" descr="Image of the COVID-19 dashboard on the NV Health Response website">
            <a:extLst>
              <a:ext uri="{FF2B5EF4-FFF2-40B4-BE49-F238E27FC236}">
                <a16:creationId xmlns:a16="http://schemas.microsoft.com/office/drawing/2014/main" id="{8BCF86BF-E4FD-498C-98D3-A219F31AE2BE}"/>
              </a:ext>
            </a:extLst>
          </p:cNvPr>
          <p:cNvPicPr>
            <a:picLocks noChangeAspect="1"/>
          </p:cNvPicPr>
          <p:nvPr/>
        </p:nvPicPr>
        <p:blipFill>
          <a:blip r:embed="rId3"/>
          <a:stretch>
            <a:fillRect/>
          </a:stretch>
        </p:blipFill>
        <p:spPr>
          <a:xfrm>
            <a:off x="652821" y="878224"/>
            <a:ext cx="7721813" cy="4389241"/>
          </a:xfrm>
          <a:prstGeom prst="rect">
            <a:avLst/>
          </a:prstGeom>
          <a:effectLst>
            <a:outerShdw blurRad="63500" sx="102000" sy="102000" algn="ctr" rotWithShape="0">
              <a:prstClr val="black">
                <a:alpha val="40000"/>
              </a:prstClr>
            </a:outerShdw>
          </a:effectLst>
        </p:spPr>
      </p:pic>
    </p:spTree>
    <p:extLst>
      <p:ext uri="{BB962C8B-B14F-4D97-AF65-F5344CB8AC3E}">
        <p14:creationId xmlns:p14="http://schemas.microsoft.com/office/powerpoint/2010/main" val="2319128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698C8D-0BED-42E1-9AE2-D222F3B98446}"/>
              </a:ext>
            </a:extLst>
          </p:cNvPr>
          <p:cNvSpPr>
            <a:spLocks noGrp="1"/>
          </p:cNvSpPr>
          <p:nvPr>
            <p:ph type="title"/>
          </p:nvPr>
        </p:nvSpPr>
        <p:spPr>
          <a:xfrm>
            <a:off x="512107" y="120793"/>
            <a:ext cx="8003243" cy="1026689"/>
          </a:xfrm>
        </p:spPr>
        <p:txBody>
          <a:bodyPr>
            <a:normAutofit/>
          </a:bodyPr>
          <a:lstStyle/>
          <a:p>
            <a:r>
              <a:rPr lang="en-US" sz="4000" dirty="0"/>
              <a:t>COVID-19 Status Update:</a:t>
            </a:r>
          </a:p>
        </p:txBody>
      </p:sp>
      <p:sp>
        <p:nvSpPr>
          <p:cNvPr id="4" name="Slide Number Placeholder 3">
            <a:extLst>
              <a:ext uri="{FF2B5EF4-FFF2-40B4-BE49-F238E27FC236}">
                <a16:creationId xmlns:a16="http://schemas.microsoft.com/office/drawing/2014/main" id="{591F83DB-1B5C-402F-9BD5-FE1DDC4BC511}"/>
              </a:ext>
            </a:extLst>
          </p:cNvPr>
          <p:cNvSpPr>
            <a:spLocks noGrp="1"/>
          </p:cNvSpPr>
          <p:nvPr>
            <p:ph type="sldNum" sz="quarter" idx="12"/>
          </p:nvPr>
        </p:nvSpPr>
        <p:spPr/>
        <p:txBody>
          <a:bodyPr/>
          <a:lstStyle/>
          <a:p>
            <a:fld id="{A0EC8638-D38E-4C5B-8C11-DA859CF37C29}" type="slidenum">
              <a:rPr lang="en-US" smtClean="0"/>
              <a:t>3</a:t>
            </a:fld>
            <a:endParaRPr lang="en-US" dirty="0"/>
          </a:p>
        </p:txBody>
      </p:sp>
      <p:pic>
        <p:nvPicPr>
          <p:cNvPr id="3" name="Picture 2" descr="Image of the state of Nevada with counties outlined">
            <a:extLst>
              <a:ext uri="{FF2B5EF4-FFF2-40B4-BE49-F238E27FC236}">
                <a16:creationId xmlns:a16="http://schemas.microsoft.com/office/drawing/2014/main" id="{59C2FB53-166A-4648-A753-F916A0C39BF4}"/>
              </a:ext>
            </a:extLst>
          </p:cNvPr>
          <p:cNvPicPr>
            <a:picLocks noChangeAspect="1"/>
          </p:cNvPicPr>
          <p:nvPr/>
        </p:nvPicPr>
        <p:blipFill rotWithShape="1">
          <a:blip r:embed="rId3"/>
          <a:srcRect r="57502"/>
          <a:stretch/>
        </p:blipFill>
        <p:spPr>
          <a:xfrm>
            <a:off x="776636" y="940977"/>
            <a:ext cx="2998901" cy="4438814"/>
          </a:xfrm>
          <a:prstGeom prst="rect">
            <a:avLst/>
          </a:prstGeom>
        </p:spPr>
      </p:pic>
      <p:pic>
        <p:nvPicPr>
          <p:cNvPr id="10" name="Picture 9" descr="Screenshot of the counties in Nevada and case ratios">
            <a:extLst>
              <a:ext uri="{FF2B5EF4-FFF2-40B4-BE49-F238E27FC236}">
                <a16:creationId xmlns:a16="http://schemas.microsoft.com/office/drawing/2014/main" id="{E6BF144E-C492-4215-8B69-B31F95EE958F}"/>
              </a:ext>
            </a:extLst>
          </p:cNvPr>
          <p:cNvPicPr>
            <a:picLocks noChangeAspect="1"/>
          </p:cNvPicPr>
          <p:nvPr/>
        </p:nvPicPr>
        <p:blipFill rotWithShape="1">
          <a:blip r:embed="rId3"/>
          <a:srcRect l="50603" b="31716"/>
          <a:stretch/>
        </p:blipFill>
        <p:spPr>
          <a:xfrm>
            <a:off x="3626451" y="1210235"/>
            <a:ext cx="4649699" cy="4043083"/>
          </a:xfrm>
          <a:prstGeom prst="rect">
            <a:avLst/>
          </a:prstGeom>
        </p:spPr>
      </p:pic>
      <p:sp>
        <p:nvSpPr>
          <p:cNvPr id="9" name="Rectangle 8">
            <a:extLst>
              <a:ext uri="{FF2B5EF4-FFF2-40B4-BE49-F238E27FC236}">
                <a16:creationId xmlns:a16="http://schemas.microsoft.com/office/drawing/2014/main" id="{EB10F9E2-2214-4CD3-8141-C28450636DB9}"/>
              </a:ext>
            </a:extLst>
          </p:cNvPr>
          <p:cNvSpPr/>
          <p:nvPr/>
        </p:nvSpPr>
        <p:spPr>
          <a:xfrm>
            <a:off x="315796" y="5093065"/>
            <a:ext cx="7549543" cy="1477328"/>
          </a:xfrm>
          <a:prstGeom prst="rect">
            <a:avLst/>
          </a:prstGeom>
        </p:spPr>
        <p:txBody>
          <a:bodyPr wrap="square">
            <a:spAutoFit/>
          </a:bodyPr>
          <a:lstStyle/>
          <a:p>
            <a:r>
              <a:rPr lang="en-US" dirty="0"/>
              <a:t>As of 6/4/2020 – </a:t>
            </a:r>
          </a:p>
          <a:p>
            <a:pPr marL="285750" indent="-285750">
              <a:buFont typeface="Arial" panose="020B0604020202020204" pitchFamily="34" charset="0"/>
              <a:buChar char="•"/>
            </a:pPr>
            <a:r>
              <a:rPr lang="en-US" dirty="0"/>
              <a:t>Clark County has the most confirmed cases and deaths, followed by Washoe County</a:t>
            </a:r>
          </a:p>
          <a:p>
            <a:pPr marL="285750" indent="-285750">
              <a:buFont typeface="Arial" panose="020B0604020202020204" pitchFamily="34" charset="0"/>
              <a:buChar char="•"/>
            </a:pPr>
            <a:r>
              <a:rPr lang="en-US" dirty="0"/>
              <a:t>Humboldt County has the highest rate per 100,000 population, followed by Lander, Washoe, and Clark counties</a:t>
            </a:r>
          </a:p>
        </p:txBody>
      </p:sp>
    </p:spTree>
    <p:extLst>
      <p:ext uri="{BB962C8B-B14F-4D97-AF65-F5344CB8AC3E}">
        <p14:creationId xmlns:p14="http://schemas.microsoft.com/office/powerpoint/2010/main" val="12362276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9F761136-5022-4BEC-81E1-BCC70024A686}"/>
              </a:ext>
            </a:extLst>
          </p:cNvPr>
          <p:cNvSpPr>
            <a:spLocks noGrp="1"/>
          </p:cNvSpPr>
          <p:nvPr>
            <p:ph type="sldNum" sz="quarter" idx="12"/>
          </p:nvPr>
        </p:nvSpPr>
        <p:spPr/>
        <p:txBody>
          <a:bodyPr/>
          <a:lstStyle/>
          <a:p>
            <a:fld id="{A0EC8638-D38E-4C5B-8C11-DA859CF37C29}" type="slidenum">
              <a:rPr lang="en-US" smtClean="0"/>
              <a:t>4</a:t>
            </a:fld>
            <a:endParaRPr lang="en-US" dirty="0"/>
          </a:p>
        </p:txBody>
      </p:sp>
      <p:sp>
        <p:nvSpPr>
          <p:cNvPr id="5" name="Rectangle 4">
            <a:extLst>
              <a:ext uri="{FF2B5EF4-FFF2-40B4-BE49-F238E27FC236}">
                <a16:creationId xmlns:a16="http://schemas.microsoft.com/office/drawing/2014/main" id="{65341517-3695-4684-958C-E7973D4AE540}"/>
              </a:ext>
            </a:extLst>
          </p:cNvPr>
          <p:cNvSpPr/>
          <p:nvPr/>
        </p:nvSpPr>
        <p:spPr>
          <a:xfrm>
            <a:off x="1550893" y="1318405"/>
            <a:ext cx="5925670" cy="1077218"/>
          </a:xfrm>
          <a:prstGeom prst="rect">
            <a:avLst/>
          </a:prstGeom>
        </p:spPr>
        <p:txBody>
          <a:bodyPr wrap="square">
            <a:spAutoFit/>
          </a:bodyPr>
          <a:lstStyle/>
          <a:p>
            <a:pPr>
              <a:spcBef>
                <a:spcPts val="600"/>
              </a:spcBef>
            </a:pPr>
            <a:r>
              <a:rPr lang="en-US" dirty="0"/>
              <a:t>For the most recent week, on average – </a:t>
            </a:r>
          </a:p>
          <a:p>
            <a:pPr marL="285750" indent="-285750">
              <a:spcBef>
                <a:spcPts val="600"/>
              </a:spcBef>
              <a:buFont typeface="Arial" panose="020B0604020202020204" pitchFamily="34" charset="0"/>
              <a:buChar char="•"/>
            </a:pPr>
            <a:r>
              <a:rPr lang="en-US" dirty="0"/>
              <a:t>126 new cases daily.  This represents a growth rate of 1.5%</a:t>
            </a:r>
          </a:p>
          <a:p>
            <a:pPr marL="285750" indent="-285750">
              <a:spcBef>
                <a:spcPts val="600"/>
              </a:spcBef>
              <a:buFont typeface="Arial" panose="020B0604020202020204" pitchFamily="34" charset="0"/>
              <a:buChar char="•"/>
            </a:pPr>
            <a:r>
              <a:rPr lang="en-US" dirty="0"/>
              <a:t>3 new deaths daily.  This represents a growth rate of &lt;1% </a:t>
            </a:r>
          </a:p>
        </p:txBody>
      </p:sp>
      <p:sp>
        <p:nvSpPr>
          <p:cNvPr id="10" name="Title 1">
            <a:extLst>
              <a:ext uri="{FF2B5EF4-FFF2-40B4-BE49-F238E27FC236}">
                <a16:creationId xmlns:a16="http://schemas.microsoft.com/office/drawing/2014/main" id="{C7FCB151-C457-4199-B700-03F79CA10775}"/>
              </a:ext>
            </a:extLst>
          </p:cNvPr>
          <p:cNvSpPr txBox="1">
            <a:spLocks/>
          </p:cNvSpPr>
          <p:nvPr/>
        </p:nvSpPr>
        <p:spPr>
          <a:xfrm>
            <a:off x="512107" y="120793"/>
            <a:ext cx="8003243" cy="102668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4800" kern="1200">
                <a:solidFill>
                  <a:srgbClr val="2D4E6B"/>
                </a:solidFill>
                <a:latin typeface="+mn-lt"/>
                <a:ea typeface="+mj-ea"/>
                <a:cs typeface="Times New Roman" panose="02020603050405020304" pitchFamily="18" charset="0"/>
              </a:defRPr>
            </a:lvl1pPr>
          </a:lstStyle>
          <a:p>
            <a:r>
              <a:rPr lang="en-US" sz="4000" dirty="0"/>
              <a:t>COVID-19 Status Update:</a:t>
            </a:r>
          </a:p>
        </p:txBody>
      </p:sp>
      <p:pic>
        <p:nvPicPr>
          <p:cNvPr id="2" name="Picture 1" descr="Image from the NV Health Response website with daily cases of COVID-19">
            <a:extLst>
              <a:ext uri="{FF2B5EF4-FFF2-40B4-BE49-F238E27FC236}">
                <a16:creationId xmlns:a16="http://schemas.microsoft.com/office/drawing/2014/main" id="{31E25FE3-C88E-4015-ACCE-D22A8CE52474}"/>
              </a:ext>
            </a:extLst>
          </p:cNvPr>
          <p:cNvPicPr>
            <a:picLocks noChangeAspect="1"/>
          </p:cNvPicPr>
          <p:nvPr/>
        </p:nvPicPr>
        <p:blipFill>
          <a:blip r:embed="rId3"/>
          <a:stretch>
            <a:fillRect/>
          </a:stretch>
        </p:blipFill>
        <p:spPr>
          <a:xfrm>
            <a:off x="484094" y="2566546"/>
            <a:ext cx="8175812" cy="1616149"/>
          </a:xfrm>
          <a:prstGeom prst="rect">
            <a:avLst/>
          </a:prstGeom>
          <a:effectLst>
            <a:outerShdw blurRad="63500" sx="102000" sy="102000" algn="ctr" rotWithShape="0">
              <a:prstClr val="black">
                <a:alpha val="40000"/>
              </a:prstClr>
            </a:outerShdw>
          </a:effectLst>
        </p:spPr>
      </p:pic>
      <p:pic>
        <p:nvPicPr>
          <p:cNvPr id="6" name="Picture 5" descr="Image from the NV Health Response website with daily deaths from COVID-19">
            <a:extLst>
              <a:ext uri="{FF2B5EF4-FFF2-40B4-BE49-F238E27FC236}">
                <a16:creationId xmlns:a16="http://schemas.microsoft.com/office/drawing/2014/main" id="{4A9C627D-2A04-431E-BFD7-408BFB306798}"/>
              </a:ext>
            </a:extLst>
          </p:cNvPr>
          <p:cNvPicPr>
            <a:picLocks noChangeAspect="1"/>
          </p:cNvPicPr>
          <p:nvPr/>
        </p:nvPicPr>
        <p:blipFill>
          <a:blip r:embed="rId4"/>
          <a:stretch>
            <a:fillRect/>
          </a:stretch>
        </p:blipFill>
        <p:spPr>
          <a:xfrm>
            <a:off x="484094" y="4353618"/>
            <a:ext cx="8175812" cy="1601372"/>
          </a:xfrm>
          <a:prstGeom prst="rect">
            <a:avLst/>
          </a:prstGeom>
          <a:effectLst>
            <a:outerShdw blurRad="63500" sx="102000" sy="102000" algn="ctr" rotWithShape="0">
              <a:prstClr val="black">
                <a:alpha val="40000"/>
              </a:prstClr>
            </a:outerShdw>
          </a:effectLst>
        </p:spPr>
      </p:pic>
    </p:spTree>
    <p:extLst>
      <p:ext uri="{BB962C8B-B14F-4D97-AF65-F5344CB8AC3E}">
        <p14:creationId xmlns:p14="http://schemas.microsoft.com/office/powerpoint/2010/main" val="2291089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C29A52E1-97CA-4568-B9D5-8753CE80A4B4}"/>
              </a:ext>
            </a:extLst>
          </p:cNvPr>
          <p:cNvSpPr>
            <a:spLocks noGrp="1"/>
          </p:cNvSpPr>
          <p:nvPr>
            <p:ph type="sldNum" sz="quarter" idx="12"/>
          </p:nvPr>
        </p:nvSpPr>
        <p:spPr/>
        <p:txBody>
          <a:bodyPr/>
          <a:lstStyle/>
          <a:p>
            <a:fld id="{A0EC8638-D38E-4C5B-8C11-DA859CF37C29}" type="slidenum">
              <a:rPr lang="en-US" smtClean="0"/>
              <a:t>5</a:t>
            </a:fld>
            <a:endParaRPr lang="en-US" dirty="0"/>
          </a:p>
        </p:txBody>
      </p:sp>
      <p:sp>
        <p:nvSpPr>
          <p:cNvPr id="8" name="Rectangle 7">
            <a:extLst>
              <a:ext uri="{FF2B5EF4-FFF2-40B4-BE49-F238E27FC236}">
                <a16:creationId xmlns:a16="http://schemas.microsoft.com/office/drawing/2014/main" id="{D712109D-A9DB-48F7-8E24-616187F5008A}"/>
              </a:ext>
            </a:extLst>
          </p:cNvPr>
          <p:cNvSpPr/>
          <p:nvPr/>
        </p:nvSpPr>
        <p:spPr>
          <a:xfrm>
            <a:off x="109052" y="1741359"/>
            <a:ext cx="4164841" cy="923330"/>
          </a:xfrm>
          <a:prstGeom prst="rect">
            <a:avLst/>
          </a:prstGeom>
        </p:spPr>
        <p:txBody>
          <a:bodyPr wrap="square">
            <a:spAutoFit/>
          </a:bodyPr>
          <a:lstStyle/>
          <a:p>
            <a:pPr marL="285750" indent="-285750">
              <a:spcBef>
                <a:spcPts val="600"/>
              </a:spcBef>
              <a:buFont typeface="Arial" panose="020B0604020202020204" pitchFamily="34" charset="0"/>
              <a:buChar char="•"/>
            </a:pPr>
            <a:r>
              <a:rPr lang="en-US" dirty="0"/>
              <a:t>The test positivity rate has been following a downward trend since 4/25/2020.</a:t>
            </a:r>
          </a:p>
        </p:txBody>
      </p:sp>
      <p:sp>
        <p:nvSpPr>
          <p:cNvPr id="10" name="Rectangle 9">
            <a:extLst>
              <a:ext uri="{FF2B5EF4-FFF2-40B4-BE49-F238E27FC236}">
                <a16:creationId xmlns:a16="http://schemas.microsoft.com/office/drawing/2014/main" id="{5E563A67-D175-438E-A56E-12B79B4A75EB}"/>
              </a:ext>
            </a:extLst>
          </p:cNvPr>
          <p:cNvSpPr/>
          <p:nvPr/>
        </p:nvSpPr>
        <p:spPr>
          <a:xfrm>
            <a:off x="107576" y="3067998"/>
            <a:ext cx="4150659" cy="923330"/>
          </a:xfrm>
          <a:prstGeom prst="rect">
            <a:avLst/>
          </a:prstGeom>
        </p:spPr>
        <p:txBody>
          <a:bodyPr wrap="square">
            <a:spAutoFit/>
          </a:bodyPr>
          <a:lstStyle/>
          <a:p>
            <a:pPr marL="285750" indent="-285750">
              <a:spcBef>
                <a:spcPts val="600"/>
              </a:spcBef>
              <a:buFont typeface="Arial" panose="020B0604020202020204" pitchFamily="34" charset="0"/>
              <a:buChar char="•"/>
            </a:pPr>
            <a:r>
              <a:rPr lang="en-US" dirty="0"/>
              <a:t>Confirmed COVID-19 hospitalizations have been following a downward trend since 4/21/2020.</a:t>
            </a:r>
          </a:p>
        </p:txBody>
      </p:sp>
      <p:sp>
        <p:nvSpPr>
          <p:cNvPr id="13" name="Title 1">
            <a:extLst>
              <a:ext uri="{FF2B5EF4-FFF2-40B4-BE49-F238E27FC236}">
                <a16:creationId xmlns:a16="http://schemas.microsoft.com/office/drawing/2014/main" id="{BE4FAE4A-16A3-4A67-8621-99890F1E9AB6}"/>
              </a:ext>
            </a:extLst>
          </p:cNvPr>
          <p:cNvSpPr txBox="1">
            <a:spLocks/>
          </p:cNvSpPr>
          <p:nvPr/>
        </p:nvSpPr>
        <p:spPr>
          <a:xfrm>
            <a:off x="512107" y="120793"/>
            <a:ext cx="8003243" cy="102668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4800" kern="1200">
                <a:solidFill>
                  <a:srgbClr val="2D4E6B"/>
                </a:solidFill>
                <a:latin typeface="+mn-lt"/>
                <a:ea typeface="+mj-ea"/>
                <a:cs typeface="Times New Roman" panose="02020603050405020304" pitchFamily="18" charset="0"/>
              </a:defRPr>
            </a:lvl1pPr>
          </a:lstStyle>
          <a:p>
            <a:r>
              <a:rPr lang="en-US" sz="4000" dirty="0"/>
              <a:t>COVID-19 Status Update:</a:t>
            </a:r>
          </a:p>
        </p:txBody>
      </p:sp>
      <p:pic>
        <p:nvPicPr>
          <p:cNvPr id="5" name="Picture 4" descr="Image of the test positivity rate related to COVID-19 as compared to the WHO">
            <a:extLst>
              <a:ext uri="{FF2B5EF4-FFF2-40B4-BE49-F238E27FC236}">
                <a16:creationId xmlns:a16="http://schemas.microsoft.com/office/drawing/2014/main" id="{12A8662A-579C-4604-B02C-CD0F0EE2E58F}"/>
              </a:ext>
            </a:extLst>
          </p:cNvPr>
          <p:cNvPicPr>
            <a:picLocks noChangeAspect="1"/>
          </p:cNvPicPr>
          <p:nvPr/>
        </p:nvPicPr>
        <p:blipFill>
          <a:blip r:embed="rId3"/>
          <a:stretch>
            <a:fillRect/>
          </a:stretch>
        </p:blipFill>
        <p:spPr>
          <a:xfrm>
            <a:off x="4273893" y="1044791"/>
            <a:ext cx="4368114" cy="3323698"/>
          </a:xfrm>
          <a:prstGeom prst="rect">
            <a:avLst/>
          </a:prstGeom>
          <a:effectLst>
            <a:outerShdw blurRad="63500" sx="102000" sy="102000" algn="ctr" rotWithShape="0">
              <a:prstClr val="black">
                <a:alpha val="40000"/>
              </a:prstClr>
            </a:outerShdw>
          </a:effectLst>
        </p:spPr>
      </p:pic>
      <p:pic>
        <p:nvPicPr>
          <p:cNvPr id="2" name="Picture 1" descr="Graph showing confirmed and suspected case hospitalizations">
            <a:extLst>
              <a:ext uri="{FF2B5EF4-FFF2-40B4-BE49-F238E27FC236}">
                <a16:creationId xmlns:a16="http://schemas.microsoft.com/office/drawing/2014/main" id="{9BA17141-F2EC-41BC-8F85-C732130E1143}"/>
              </a:ext>
            </a:extLst>
          </p:cNvPr>
          <p:cNvPicPr>
            <a:picLocks noChangeAspect="1"/>
          </p:cNvPicPr>
          <p:nvPr/>
        </p:nvPicPr>
        <p:blipFill>
          <a:blip r:embed="rId4"/>
          <a:stretch>
            <a:fillRect/>
          </a:stretch>
        </p:blipFill>
        <p:spPr>
          <a:xfrm>
            <a:off x="501993" y="4157704"/>
            <a:ext cx="5887851" cy="2165465"/>
          </a:xfrm>
          <a:prstGeom prst="rect">
            <a:avLst/>
          </a:prstGeom>
          <a:effectLst>
            <a:outerShdw blurRad="63500" sx="102000" sy="102000" algn="ctr" rotWithShape="0">
              <a:prstClr val="black">
                <a:alpha val="40000"/>
              </a:prstClr>
            </a:outerShdw>
          </a:effectLst>
        </p:spPr>
      </p:pic>
    </p:spTree>
    <p:extLst>
      <p:ext uri="{BB962C8B-B14F-4D97-AF65-F5344CB8AC3E}">
        <p14:creationId xmlns:p14="http://schemas.microsoft.com/office/powerpoint/2010/main" val="20363368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CB13C6E-9139-4FC2-8A4C-8A364C51CE31}"/>
              </a:ext>
            </a:extLst>
          </p:cNvPr>
          <p:cNvSpPr>
            <a:spLocks noGrp="1"/>
          </p:cNvSpPr>
          <p:nvPr>
            <p:ph type="sldNum" sz="quarter" idx="12"/>
          </p:nvPr>
        </p:nvSpPr>
        <p:spPr/>
        <p:txBody>
          <a:bodyPr/>
          <a:lstStyle/>
          <a:p>
            <a:fld id="{A0EC8638-D38E-4C5B-8C11-DA859CF37C29}" type="slidenum">
              <a:rPr lang="en-US" smtClean="0"/>
              <a:t>6</a:t>
            </a:fld>
            <a:endParaRPr lang="en-US" dirty="0"/>
          </a:p>
        </p:txBody>
      </p:sp>
      <p:sp>
        <p:nvSpPr>
          <p:cNvPr id="7" name="Title 1">
            <a:extLst>
              <a:ext uri="{FF2B5EF4-FFF2-40B4-BE49-F238E27FC236}">
                <a16:creationId xmlns:a16="http://schemas.microsoft.com/office/drawing/2014/main" id="{F9A9FD31-2446-41E6-9180-DDE3C127C07B}"/>
              </a:ext>
            </a:extLst>
          </p:cNvPr>
          <p:cNvSpPr txBox="1">
            <a:spLocks/>
          </p:cNvSpPr>
          <p:nvPr/>
        </p:nvSpPr>
        <p:spPr>
          <a:xfrm>
            <a:off x="512107" y="120793"/>
            <a:ext cx="8003243" cy="102668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4800" kern="1200">
                <a:solidFill>
                  <a:srgbClr val="2D4E6B"/>
                </a:solidFill>
                <a:latin typeface="+mn-lt"/>
                <a:ea typeface="+mj-ea"/>
                <a:cs typeface="Times New Roman" panose="02020603050405020304" pitchFamily="18" charset="0"/>
              </a:defRPr>
            </a:lvl1pPr>
          </a:lstStyle>
          <a:p>
            <a:r>
              <a:rPr lang="en-US" sz="4000" dirty="0"/>
              <a:t>COVID-19 Demographics</a:t>
            </a:r>
          </a:p>
        </p:txBody>
      </p:sp>
      <p:sp>
        <p:nvSpPr>
          <p:cNvPr id="8" name="TextBox 7">
            <a:extLst>
              <a:ext uri="{FF2B5EF4-FFF2-40B4-BE49-F238E27FC236}">
                <a16:creationId xmlns:a16="http://schemas.microsoft.com/office/drawing/2014/main" id="{FB0C7FFC-1C0C-4C2C-95D6-8D3DDF0C0C29}"/>
              </a:ext>
            </a:extLst>
          </p:cNvPr>
          <p:cNvSpPr txBox="1"/>
          <p:nvPr/>
        </p:nvSpPr>
        <p:spPr>
          <a:xfrm>
            <a:off x="58316" y="1481974"/>
            <a:ext cx="1289713" cy="646331"/>
          </a:xfrm>
          <a:prstGeom prst="rect">
            <a:avLst/>
          </a:prstGeom>
          <a:noFill/>
        </p:spPr>
        <p:txBody>
          <a:bodyPr wrap="none" rtlCol="0">
            <a:spAutoFit/>
          </a:bodyPr>
          <a:lstStyle/>
          <a:p>
            <a:pPr algn="ctr"/>
            <a:r>
              <a:rPr lang="en-US" b="1" dirty="0"/>
              <a:t>Nevada’s</a:t>
            </a:r>
          </a:p>
          <a:p>
            <a:pPr algn="ctr"/>
            <a:r>
              <a:rPr lang="en-US" b="1" dirty="0"/>
              <a:t>Population:</a:t>
            </a:r>
          </a:p>
        </p:txBody>
      </p:sp>
      <p:sp>
        <p:nvSpPr>
          <p:cNvPr id="9" name="TextBox 8">
            <a:extLst>
              <a:ext uri="{FF2B5EF4-FFF2-40B4-BE49-F238E27FC236}">
                <a16:creationId xmlns:a16="http://schemas.microsoft.com/office/drawing/2014/main" id="{B14EA877-8D9F-4326-B98C-E71D551EB3BD}"/>
              </a:ext>
            </a:extLst>
          </p:cNvPr>
          <p:cNvSpPr txBox="1"/>
          <p:nvPr/>
        </p:nvSpPr>
        <p:spPr>
          <a:xfrm>
            <a:off x="108105" y="3055566"/>
            <a:ext cx="1190134" cy="646331"/>
          </a:xfrm>
          <a:prstGeom prst="rect">
            <a:avLst/>
          </a:prstGeom>
          <a:noFill/>
        </p:spPr>
        <p:txBody>
          <a:bodyPr wrap="none" rtlCol="0">
            <a:spAutoFit/>
          </a:bodyPr>
          <a:lstStyle/>
          <a:p>
            <a:pPr algn="ctr"/>
            <a:r>
              <a:rPr lang="en-US" b="1" dirty="0"/>
              <a:t>Confirmed</a:t>
            </a:r>
          </a:p>
          <a:p>
            <a:pPr algn="ctr"/>
            <a:r>
              <a:rPr lang="en-US" b="1" dirty="0"/>
              <a:t>Cases:</a:t>
            </a:r>
          </a:p>
        </p:txBody>
      </p:sp>
      <p:sp>
        <p:nvSpPr>
          <p:cNvPr id="10" name="TextBox 9">
            <a:extLst>
              <a:ext uri="{FF2B5EF4-FFF2-40B4-BE49-F238E27FC236}">
                <a16:creationId xmlns:a16="http://schemas.microsoft.com/office/drawing/2014/main" id="{B97B5547-A7EA-4321-9B92-E90BCB1B2680}"/>
              </a:ext>
            </a:extLst>
          </p:cNvPr>
          <p:cNvSpPr txBox="1"/>
          <p:nvPr/>
        </p:nvSpPr>
        <p:spPr>
          <a:xfrm>
            <a:off x="244809" y="4724267"/>
            <a:ext cx="916726" cy="369332"/>
          </a:xfrm>
          <a:prstGeom prst="rect">
            <a:avLst/>
          </a:prstGeom>
          <a:noFill/>
        </p:spPr>
        <p:txBody>
          <a:bodyPr wrap="none" rtlCol="0">
            <a:spAutoFit/>
          </a:bodyPr>
          <a:lstStyle/>
          <a:p>
            <a:pPr algn="ctr"/>
            <a:r>
              <a:rPr lang="en-US" b="1" dirty="0"/>
              <a:t>Deaths:</a:t>
            </a:r>
          </a:p>
        </p:txBody>
      </p:sp>
      <p:sp>
        <p:nvSpPr>
          <p:cNvPr id="14" name="TextBox 13">
            <a:extLst>
              <a:ext uri="{FF2B5EF4-FFF2-40B4-BE49-F238E27FC236}">
                <a16:creationId xmlns:a16="http://schemas.microsoft.com/office/drawing/2014/main" id="{A87D3BA1-350A-494B-B721-3EB817622D71}"/>
              </a:ext>
            </a:extLst>
          </p:cNvPr>
          <p:cNvSpPr txBox="1"/>
          <p:nvPr/>
        </p:nvSpPr>
        <p:spPr>
          <a:xfrm>
            <a:off x="1271270" y="791842"/>
            <a:ext cx="2197210" cy="338554"/>
          </a:xfrm>
          <a:prstGeom prst="rect">
            <a:avLst/>
          </a:prstGeom>
          <a:noFill/>
        </p:spPr>
        <p:txBody>
          <a:bodyPr wrap="square" rtlCol="0">
            <a:spAutoFit/>
          </a:bodyPr>
          <a:lstStyle/>
          <a:p>
            <a:pPr algn="ctr"/>
            <a:r>
              <a:rPr lang="en-US" sz="1600" b="1" dirty="0"/>
              <a:t>Age</a:t>
            </a:r>
          </a:p>
        </p:txBody>
      </p:sp>
      <p:sp>
        <p:nvSpPr>
          <p:cNvPr id="15" name="TextBox 14">
            <a:extLst>
              <a:ext uri="{FF2B5EF4-FFF2-40B4-BE49-F238E27FC236}">
                <a16:creationId xmlns:a16="http://schemas.microsoft.com/office/drawing/2014/main" id="{24DE6EFA-BFF3-4F0D-9728-D5B35F290C42}"/>
              </a:ext>
            </a:extLst>
          </p:cNvPr>
          <p:cNvSpPr txBox="1"/>
          <p:nvPr/>
        </p:nvSpPr>
        <p:spPr>
          <a:xfrm>
            <a:off x="3796664" y="791842"/>
            <a:ext cx="2197210" cy="338554"/>
          </a:xfrm>
          <a:prstGeom prst="rect">
            <a:avLst/>
          </a:prstGeom>
          <a:noFill/>
        </p:spPr>
        <p:txBody>
          <a:bodyPr wrap="square" rtlCol="0">
            <a:spAutoFit/>
          </a:bodyPr>
          <a:lstStyle/>
          <a:p>
            <a:pPr algn="ctr"/>
            <a:r>
              <a:rPr lang="en-US" sz="1600" b="1" dirty="0"/>
              <a:t>Sex</a:t>
            </a:r>
          </a:p>
        </p:txBody>
      </p:sp>
      <p:sp>
        <p:nvSpPr>
          <p:cNvPr id="16" name="TextBox 15">
            <a:extLst>
              <a:ext uri="{FF2B5EF4-FFF2-40B4-BE49-F238E27FC236}">
                <a16:creationId xmlns:a16="http://schemas.microsoft.com/office/drawing/2014/main" id="{7716FEC3-367C-4350-B44E-FABB7AB66E10}"/>
              </a:ext>
            </a:extLst>
          </p:cNvPr>
          <p:cNvSpPr txBox="1"/>
          <p:nvPr/>
        </p:nvSpPr>
        <p:spPr>
          <a:xfrm>
            <a:off x="6157966" y="791842"/>
            <a:ext cx="2197210" cy="338554"/>
          </a:xfrm>
          <a:prstGeom prst="rect">
            <a:avLst/>
          </a:prstGeom>
          <a:noFill/>
        </p:spPr>
        <p:txBody>
          <a:bodyPr wrap="square" rtlCol="0">
            <a:spAutoFit/>
          </a:bodyPr>
          <a:lstStyle/>
          <a:p>
            <a:pPr algn="ctr"/>
            <a:r>
              <a:rPr lang="en-US" sz="1600" b="1" dirty="0"/>
              <a:t>Race/Ethnicity</a:t>
            </a:r>
          </a:p>
        </p:txBody>
      </p:sp>
      <p:pic>
        <p:nvPicPr>
          <p:cNvPr id="17" name="Picture 16" descr="Graphs showing the deaths related to COVID-19">
            <a:extLst>
              <a:ext uri="{FF2B5EF4-FFF2-40B4-BE49-F238E27FC236}">
                <a16:creationId xmlns:a16="http://schemas.microsoft.com/office/drawing/2014/main" id="{AB8E2E76-61CE-4AE3-8B99-6C1B5D38B4B1}"/>
              </a:ext>
            </a:extLst>
          </p:cNvPr>
          <p:cNvPicPr>
            <a:picLocks noChangeAspect="1"/>
          </p:cNvPicPr>
          <p:nvPr/>
        </p:nvPicPr>
        <p:blipFill>
          <a:blip r:embed="rId3"/>
          <a:stretch>
            <a:fillRect/>
          </a:stretch>
        </p:blipFill>
        <p:spPr>
          <a:xfrm>
            <a:off x="1512708" y="4074481"/>
            <a:ext cx="7297000" cy="1428389"/>
          </a:xfrm>
          <a:prstGeom prst="rect">
            <a:avLst/>
          </a:prstGeom>
        </p:spPr>
      </p:pic>
      <p:pic>
        <p:nvPicPr>
          <p:cNvPr id="18" name="Picture 17" descr="Graphs showing the confirmed cases of COVID-19 by age, sex and race/ethnicity">
            <a:extLst>
              <a:ext uri="{FF2B5EF4-FFF2-40B4-BE49-F238E27FC236}">
                <a16:creationId xmlns:a16="http://schemas.microsoft.com/office/drawing/2014/main" id="{2CA5A72A-BDF6-4749-A090-633F7F2E6485}"/>
              </a:ext>
            </a:extLst>
          </p:cNvPr>
          <p:cNvPicPr>
            <a:picLocks noChangeAspect="1"/>
          </p:cNvPicPr>
          <p:nvPr/>
        </p:nvPicPr>
        <p:blipFill>
          <a:blip r:embed="rId4"/>
          <a:stretch>
            <a:fillRect/>
          </a:stretch>
        </p:blipFill>
        <p:spPr>
          <a:xfrm>
            <a:off x="1512709" y="2573170"/>
            <a:ext cx="7296999" cy="1550655"/>
          </a:xfrm>
          <a:prstGeom prst="rect">
            <a:avLst/>
          </a:prstGeom>
        </p:spPr>
      </p:pic>
      <p:pic>
        <p:nvPicPr>
          <p:cNvPr id="19" name="Picture 18" descr="Graphs showing Nevada's population by age, sex and race/ethnicity">
            <a:extLst>
              <a:ext uri="{FF2B5EF4-FFF2-40B4-BE49-F238E27FC236}">
                <a16:creationId xmlns:a16="http://schemas.microsoft.com/office/drawing/2014/main" id="{5FA66CAB-0B5E-4E61-B9EE-8545E4EF1C4C}"/>
              </a:ext>
            </a:extLst>
          </p:cNvPr>
          <p:cNvPicPr>
            <a:picLocks noChangeAspect="1"/>
          </p:cNvPicPr>
          <p:nvPr/>
        </p:nvPicPr>
        <p:blipFill>
          <a:blip r:embed="rId5"/>
          <a:stretch>
            <a:fillRect/>
          </a:stretch>
        </p:blipFill>
        <p:spPr>
          <a:xfrm>
            <a:off x="1512708" y="1147482"/>
            <a:ext cx="7297000" cy="1479210"/>
          </a:xfrm>
          <a:prstGeom prst="rect">
            <a:avLst/>
          </a:prstGeom>
        </p:spPr>
      </p:pic>
      <p:cxnSp>
        <p:nvCxnSpPr>
          <p:cNvPr id="12" name="Straight Connector 11">
            <a:extLst>
              <a:ext uri="{FF2B5EF4-FFF2-40B4-BE49-F238E27FC236}">
                <a16:creationId xmlns:a16="http://schemas.microsoft.com/office/drawing/2014/main" id="{19C41493-38EB-4AD6-A600-11893870C7BB}"/>
              </a:ext>
              <a:ext uri="{C183D7F6-B498-43B3-948B-1728B52AA6E4}">
                <adec:decorative xmlns:adec="http://schemas.microsoft.com/office/drawing/2017/decorative" val="1"/>
              </a:ext>
            </a:extLst>
          </p:cNvPr>
          <p:cNvCxnSpPr>
            <a:cxnSpLocks/>
          </p:cNvCxnSpPr>
          <p:nvPr/>
        </p:nvCxnSpPr>
        <p:spPr>
          <a:xfrm flipV="1">
            <a:off x="0" y="2586256"/>
            <a:ext cx="9144000" cy="31128"/>
          </a:xfrm>
          <a:prstGeom prst="line">
            <a:avLst/>
          </a:prstGeom>
          <a:ln w="9525" cap="flat" cmpd="sng" algn="ctr">
            <a:solidFill>
              <a:schemeClr val="accent3"/>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3" name="Straight Connector 12">
            <a:extLst>
              <a:ext uri="{FF2B5EF4-FFF2-40B4-BE49-F238E27FC236}">
                <a16:creationId xmlns:a16="http://schemas.microsoft.com/office/drawing/2014/main" id="{73F97ED1-B801-4234-A6D4-4616A8E5EC62}"/>
              </a:ext>
              <a:ext uri="{C183D7F6-B498-43B3-948B-1728B52AA6E4}">
                <adec:decorative xmlns:adec="http://schemas.microsoft.com/office/drawing/2017/decorative" val="1"/>
              </a:ext>
            </a:extLst>
          </p:cNvPr>
          <p:cNvCxnSpPr>
            <a:cxnSpLocks/>
          </p:cNvCxnSpPr>
          <p:nvPr/>
        </p:nvCxnSpPr>
        <p:spPr>
          <a:xfrm flipV="1">
            <a:off x="0" y="4111901"/>
            <a:ext cx="9144000" cy="11052"/>
          </a:xfrm>
          <a:prstGeom prst="line">
            <a:avLst/>
          </a:prstGeom>
          <a:ln w="9525" cap="flat" cmpd="sng" algn="ctr">
            <a:solidFill>
              <a:schemeClr val="accent3"/>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25" name="Rectangle 24">
            <a:extLst>
              <a:ext uri="{FF2B5EF4-FFF2-40B4-BE49-F238E27FC236}">
                <a16:creationId xmlns:a16="http://schemas.microsoft.com/office/drawing/2014/main" id="{B53929EF-E9C0-4168-94ED-E44065AE9433}"/>
              </a:ext>
            </a:extLst>
          </p:cNvPr>
          <p:cNvSpPr/>
          <p:nvPr/>
        </p:nvSpPr>
        <p:spPr>
          <a:xfrm>
            <a:off x="58316" y="5490891"/>
            <a:ext cx="8028408" cy="1200329"/>
          </a:xfrm>
          <a:prstGeom prst="rect">
            <a:avLst/>
          </a:prstGeom>
        </p:spPr>
        <p:txBody>
          <a:bodyPr wrap="square">
            <a:spAutoFit/>
          </a:bodyPr>
          <a:lstStyle/>
          <a:p>
            <a:pPr marL="285750" indent="-285750">
              <a:buFont typeface="Arial" panose="020B0604020202020204" pitchFamily="34" charset="0"/>
              <a:buChar char="•"/>
            </a:pPr>
            <a:r>
              <a:rPr lang="en-US" dirty="0"/>
              <a:t>Hispanic Nevada residents are testing positive disproportionately.</a:t>
            </a:r>
          </a:p>
          <a:p>
            <a:pPr marL="285750" indent="-285750">
              <a:buFont typeface="Arial" panose="020B0604020202020204" pitchFamily="34" charset="0"/>
              <a:buChar char="•"/>
            </a:pPr>
            <a:r>
              <a:rPr lang="en-US" dirty="0"/>
              <a:t>Black Nevada residents are testing positive and dying disproportionately. </a:t>
            </a:r>
          </a:p>
          <a:p>
            <a:pPr marL="285750" indent="-285750">
              <a:buFont typeface="Arial" panose="020B0604020202020204" pitchFamily="34" charset="0"/>
              <a:buChar char="•"/>
            </a:pPr>
            <a:r>
              <a:rPr lang="en-US" dirty="0"/>
              <a:t>Asian Nevada residents, male Nevada residents, and older Nevadans aged 60+ are dying disproportionately.</a:t>
            </a:r>
          </a:p>
        </p:txBody>
      </p:sp>
    </p:spTree>
    <p:extLst>
      <p:ext uri="{BB962C8B-B14F-4D97-AF65-F5344CB8AC3E}">
        <p14:creationId xmlns:p14="http://schemas.microsoft.com/office/powerpoint/2010/main" val="27140259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CB13C6E-9139-4FC2-8A4C-8A364C51CE31}"/>
              </a:ext>
            </a:extLst>
          </p:cNvPr>
          <p:cNvSpPr>
            <a:spLocks noGrp="1"/>
          </p:cNvSpPr>
          <p:nvPr>
            <p:ph type="sldNum" sz="quarter" idx="12"/>
          </p:nvPr>
        </p:nvSpPr>
        <p:spPr/>
        <p:txBody>
          <a:bodyPr/>
          <a:lstStyle/>
          <a:p>
            <a:fld id="{A0EC8638-D38E-4C5B-8C11-DA859CF37C29}" type="slidenum">
              <a:rPr lang="en-US" smtClean="0"/>
              <a:t>7</a:t>
            </a:fld>
            <a:endParaRPr lang="en-US" dirty="0"/>
          </a:p>
        </p:txBody>
      </p:sp>
      <p:sp>
        <p:nvSpPr>
          <p:cNvPr id="7" name="Title 1">
            <a:extLst>
              <a:ext uri="{FF2B5EF4-FFF2-40B4-BE49-F238E27FC236}">
                <a16:creationId xmlns:a16="http://schemas.microsoft.com/office/drawing/2014/main" id="{F9A9FD31-2446-41E6-9180-DDE3C127C07B}"/>
              </a:ext>
            </a:extLst>
          </p:cNvPr>
          <p:cNvSpPr txBox="1">
            <a:spLocks/>
          </p:cNvSpPr>
          <p:nvPr/>
        </p:nvSpPr>
        <p:spPr>
          <a:xfrm>
            <a:off x="512107" y="120793"/>
            <a:ext cx="8003243" cy="102668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4800" kern="1200">
                <a:solidFill>
                  <a:srgbClr val="2D4E6B"/>
                </a:solidFill>
                <a:latin typeface="+mn-lt"/>
                <a:ea typeface="+mj-ea"/>
                <a:cs typeface="Times New Roman" panose="02020603050405020304" pitchFamily="18" charset="0"/>
              </a:defRPr>
            </a:lvl1pPr>
          </a:lstStyle>
          <a:p>
            <a:r>
              <a:rPr lang="en-US" sz="4000" dirty="0"/>
              <a:t>COVID-19 in Facilities</a:t>
            </a:r>
          </a:p>
        </p:txBody>
      </p:sp>
      <p:sp>
        <p:nvSpPr>
          <p:cNvPr id="2" name="Rectangle 1">
            <a:extLst>
              <a:ext uri="{FF2B5EF4-FFF2-40B4-BE49-F238E27FC236}">
                <a16:creationId xmlns:a16="http://schemas.microsoft.com/office/drawing/2014/main" id="{AA85108D-55A9-4C48-A2AC-404B2ADC1FBE}"/>
              </a:ext>
            </a:extLst>
          </p:cNvPr>
          <p:cNvSpPr/>
          <p:nvPr/>
        </p:nvSpPr>
        <p:spPr>
          <a:xfrm>
            <a:off x="194834" y="1440630"/>
            <a:ext cx="4377166" cy="2923877"/>
          </a:xfrm>
          <a:prstGeom prst="rect">
            <a:avLst/>
          </a:prstGeom>
        </p:spPr>
        <p:txBody>
          <a:bodyPr wrap="square">
            <a:spAutoFit/>
          </a:bodyPr>
          <a:lstStyle/>
          <a:p>
            <a:r>
              <a:rPr lang="en-US" sz="2000" u="sng" dirty="0"/>
              <a:t>As of 6/4/2020: </a:t>
            </a:r>
          </a:p>
          <a:p>
            <a:endParaRPr lang="en-US" sz="2000" u="sng" dirty="0"/>
          </a:p>
          <a:p>
            <a:pPr marL="285750" indent="-285750">
              <a:buFont typeface="Arial" panose="020B0604020202020204" pitchFamily="34" charset="0"/>
              <a:buChar char="•"/>
            </a:pPr>
            <a:r>
              <a:rPr lang="en-US" b="1" dirty="0"/>
              <a:t>1,290 </a:t>
            </a:r>
            <a:r>
              <a:rPr lang="en-US" dirty="0"/>
              <a:t>confirmed COVID cases associated with facilities </a:t>
            </a:r>
            <a:r>
              <a:rPr lang="en-US" b="1" dirty="0"/>
              <a:t>(14% of total cases)</a:t>
            </a:r>
            <a:endParaRPr lang="en-US" dirty="0"/>
          </a:p>
          <a:p>
            <a:pPr marL="742950" lvl="1" indent="-285750">
              <a:buFont typeface="Arial" panose="020B0604020202020204" pitchFamily="34" charset="0"/>
              <a:buChar char="•"/>
            </a:pPr>
            <a:r>
              <a:rPr lang="en-US" dirty="0"/>
              <a:t>750 residents</a:t>
            </a:r>
          </a:p>
          <a:p>
            <a:pPr marL="742950" lvl="1" indent="-285750">
              <a:buFont typeface="Arial" panose="020B0604020202020204" pitchFamily="34" charset="0"/>
              <a:buChar char="•"/>
            </a:pPr>
            <a:r>
              <a:rPr lang="en-US" dirty="0"/>
              <a:t>540 staff</a:t>
            </a:r>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r>
              <a:rPr lang="en-US" b="1" dirty="0"/>
              <a:t>1,122 (12% of total cases) in long term care facilities</a:t>
            </a:r>
          </a:p>
          <a:p>
            <a:pPr lvl="1"/>
            <a:r>
              <a:rPr lang="en-US" dirty="0"/>
              <a:t>      </a:t>
            </a:r>
            <a:r>
              <a:rPr lang="en-US" i="1" dirty="0"/>
              <a:t>compared to ~11% nationally</a:t>
            </a:r>
          </a:p>
        </p:txBody>
      </p:sp>
      <p:graphicFrame>
        <p:nvGraphicFramePr>
          <p:cNvPr id="8" name="Chart 7" descr="chart showing the number of cases in skilled nursing facilities in Nevada">
            <a:extLst>
              <a:ext uri="{FF2B5EF4-FFF2-40B4-BE49-F238E27FC236}">
                <a16:creationId xmlns:a16="http://schemas.microsoft.com/office/drawing/2014/main" id="{F186D48C-1600-410D-ACCF-FE71B7F83183}"/>
              </a:ext>
            </a:extLst>
          </p:cNvPr>
          <p:cNvGraphicFramePr>
            <a:graphicFrameLocks/>
          </p:cNvGraphicFramePr>
          <p:nvPr>
            <p:extLst>
              <p:ext uri="{D42A27DB-BD31-4B8C-83A1-F6EECF244321}">
                <p14:modId xmlns:p14="http://schemas.microsoft.com/office/powerpoint/2010/main" val="655353843"/>
              </p:ext>
            </p:extLst>
          </p:nvPr>
        </p:nvGraphicFramePr>
        <p:xfrm>
          <a:off x="2668301" y="539646"/>
          <a:ext cx="6364941" cy="3594399"/>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a:extLst>
              <a:ext uri="{FF2B5EF4-FFF2-40B4-BE49-F238E27FC236}">
                <a16:creationId xmlns:a16="http://schemas.microsoft.com/office/drawing/2014/main" id="{72FADC17-4D02-47C0-B902-973198EA5DFF}"/>
              </a:ext>
            </a:extLst>
          </p:cNvPr>
          <p:cNvSpPr/>
          <p:nvPr/>
        </p:nvSpPr>
        <p:spPr>
          <a:xfrm>
            <a:off x="194834" y="4540207"/>
            <a:ext cx="8545754" cy="1754326"/>
          </a:xfrm>
          <a:prstGeom prst="rect">
            <a:avLst/>
          </a:prstGeom>
        </p:spPr>
        <p:txBody>
          <a:bodyPr wrap="square">
            <a:spAutoFit/>
          </a:bodyPr>
          <a:lstStyle/>
          <a:p>
            <a:pPr marL="285750" indent="-285750">
              <a:buFont typeface="Arial" panose="020B0604020202020204" pitchFamily="34" charset="0"/>
              <a:buChar char="•"/>
            </a:pPr>
            <a:r>
              <a:rPr lang="en-US" b="1" dirty="0"/>
              <a:t>120</a:t>
            </a:r>
            <a:r>
              <a:rPr lang="en-US" dirty="0"/>
              <a:t> COVID deaths associated with facilities </a:t>
            </a:r>
            <a:r>
              <a:rPr lang="en-US" b="1" dirty="0"/>
              <a:t>(28% of total deaths)</a:t>
            </a:r>
          </a:p>
          <a:p>
            <a:pPr marL="742950" lvl="1" indent="-285750">
              <a:buFont typeface="Arial" panose="020B0604020202020204" pitchFamily="34" charset="0"/>
              <a:buChar char="•"/>
            </a:pPr>
            <a:r>
              <a:rPr lang="en-US" dirty="0"/>
              <a:t>116 residents</a:t>
            </a:r>
          </a:p>
          <a:p>
            <a:pPr marL="742950" lvl="1" indent="-285750">
              <a:buFont typeface="Arial" panose="020B0604020202020204" pitchFamily="34" charset="0"/>
              <a:buChar char="•"/>
            </a:pPr>
            <a:r>
              <a:rPr lang="en-US" dirty="0"/>
              <a:t>4 staff</a:t>
            </a:r>
          </a:p>
          <a:p>
            <a:pPr lvl="1"/>
            <a:endParaRPr lang="en-US" dirty="0"/>
          </a:p>
          <a:p>
            <a:pPr marL="742950" lvl="1" indent="-285750">
              <a:buFont typeface="Arial" panose="020B0604020202020204" pitchFamily="34" charset="0"/>
              <a:buChar char="•"/>
            </a:pPr>
            <a:r>
              <a:rPr lang="en-US" b="1" dirty="0"/>
              <a:t>92 (21% of total deaths) in long term care facilities</a:t>
            </a:r>
          </a:p>
          <a:p>
            <a:pPr lvl="1"/>
            <a:r>
              <a:rPr lang="en-US" dirty="0"/>
              <a:t>      </a:t>
            </a:r>
            <a:r>
              <a:rPr lang="en-US" i="1" dirty="0"/>
              <a:t>compared to 30-45% nationally</a:t>
            </a:r>
          </a:p>
        </p:txBody>
      </p:sp>
    </p:spTree>
    <p:extLst>
      <p:ext uri="{BB962C8B-B14F-4D97-AF65-F5344CB8AC3E}">
        <p14:creationId xmlns:p14="http://schemas.microsoft.com/office/powerpoint/2010/main" val="11635954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CB13C6E-9139-4FC2-8A4C-8A364C51CE31}"/>
              </a:ext>
            </a:extLst>
          </p:cNvPr>
          <p:cNvSpPr>
            <a:spLocks noGrp="1"/>
          </p:cNvSpPr>
          <p:nvPr>
            <p:ph type="sldNum" sz="quarter" idx="12"/>
          </p:nvPr>
        </p:nvSpPr>
        <p:spPr/>
        <p:txBody>
          <a:bodyPr/>
          <a:lstStyle/>
          <a:p>
            <a:fld id="{A0EC8638-D38E-4C5B-8C11-DA859CF37C29}" type="slidenum">
              <a:rPr lang="en-US" smtClean="0"/>
              <a:t>8</a:t>
            </a:fld>
            <a:endParaRPr lang="en-US" dirty="0"/>
          </a:p>
        </p:txBody>
      </p:sp>
      <p:sp>
        <p:nvSpPr>
          <p:cNvPr id="7" name="Title 1">
            <a:extLst>
              <a:ext uri="{FF2B5EF4-FFF2-40B4-BE49-F238E27FC236}">
                <a16:creationId xmlns:a16="http://schemas.microsoft.com/office/drawing/2014/main" id="{F9A9FD31-2446-41E6-9180-DDE3C127C07B}"/>
              </a:ext>
            </a:extLst>
          </p:cNvPr>
          <p:cNvSpPr txBox="1">
            <a:spLocks/>
          </p:cNvSpPr>
          <p:nvPr/>
        </p:nvSpPr>
        <p:spPr>
          <a:xfrm>
            <a:off x="512107" y="120793"/>
            <a:ext cx="8003243" cy="102668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4800" kern="1200">
                <a:solidFill>
                  <a:srgbClr val="2D4E6B"/>
                </a:solidFill>
                <a:latin typeface="+mn-lt"/>
                <a:ea typeface="+mj-ea"/>
                <a:cs typeface="Times New Roman" panose="02020603050405020304" pitchFamily="18" charset="0"/>
              </a:defRPr>
            </a:lvl1pPr>
          </a:lstStyle>
          <a:p>
            <a:r>
              <a:rPr lang="en-US" sz="4000" dirty="0"/>
              <a:t>Facility Releases</a:t>
            </a:r>
          </a:p>
        </p:txBody>
      </p:sp>
      <p:sp>
        <p:nvSpPr>
          <p:cNvPr id="4" name="TextBox 3">
            <a:extLst>
              <a:ext uri="{FF2B5EF4-FFF2-40B4-BE49-F238E27FC236}">
                <a16:creationId xmlns:a16="http://schemas.microsoft.com/office/drawing/2014/main" id="{5147BBC6-F8AE-44C4-8C79-0782217610F9}"/>
              </a:ext>
            </a:extLst>
          </p:cNvPr>
          <p:cNvSpPr txBox="1"/>
          <p:nvPr/>
        </p:nvSpPr>
        <p:spPr>
          <a:xfrm>
            <a:off x="69232" y="1402329"/>
            <a:ext cx="8961646" cy="1754326"/>
          </a:xfrm>
          <a:prstGeom prst="rect">
            <a:avLst/>
          </a:prstGeom>
          <a:noFill/>
        </p:spPr>
        <p:txBody>
          <a:bodyPr wrap="square" rtlCol="0">
            <a:spAutoFit/>
          </a:bodyPr>
          <a:lstStyle/>
          <a:p>
            <a:r>
              <a:rPr lang="en-US" dirty="0"/>
              <a:t>From the start of the COVID-19 pandemic in Nevada, until the initial phase of closures and stay-at-home orders (3/1/2020 – 3/12/2020) – </a:t>
            </a:r>
          </a:p>
          <a:p>
            <a:endParaRPr lang="en-US" dirty="0"/>
          </a:p>
          <a:p>
            <a:pPr marL="285750" indent="-285750">
              <a:buFont typeface="Arial" panose="020B0604020202020204" pitchFamily="34" charset="0"/>
              <a:buChar char="•"/>
            </a:pPr>
            <a:r>
              <a:rPr lang="en-US" b="1" dirty="0"/>
              <a:t>189</a:t>
            </a:r>
            <a:r>
              <a:rPr lang="en-US" dirty="0"/>
              <a:t> individuals were released from State prisons</a:t>
            </a:r>
          </a:p>
          <a:p>
            <a:pPr marL="285750" indent="-285750">
              <a:buFont typeface="Arial" panose="020B0604020202020204" pitchFamily="34" charset="0"/>
              <a:buChar char="•"/>
            </a:pPr>
            <a:r>
              <a:rPr lang="en-US" b="1" dirty="0"/>
              <a:t>87</a:t>
            </a:r>
            <a:r>
              <a:rPr lang="en-US" dirty="0"/>
              <a:t> youth were released from foster care group homes</a:t>
            </a:r>
          </a:p>
          <a:p>
            <a:pPr marL="285750" indent="-285750">
              <a:buFont typeface="Arial" panose="020B0604020202020204" pitchFamily="34" charset="0"/>
              <a:buChar char="•"/>
            </a:pPr>
            <a:r>
              <a:rPr lang="en-US" b="1" dirty="0"/>
              <a:t>11</a:t>
            </a:r>
            <a:r>
              <a:rPr lang="en-US" dirty="0"/>
              <a:t> youth were released from State juvenile justice facilities</a:t>
            </a:r>
          </a:p>
        </p:txBody>
      </p:sp>
      <p:graphicFrame>
        <p:nvGraphicFramePr>
          <p:cNvPr id="11" name="Chart 10">
            <a:extLst>
              <a:ext uri="{FF2B5EF4-FFF2-40B4-BE49-F238E27FC236}">
                <a16:creationId xmlns:a16="http://schemas.microsoft.com/office/drawing/2014/main" id="{8FD03E2E-E787-42B5-A831-CB68A53C12D9}"/>
              </a:ext>
            </a:extLst>
          </p:cNvPr>
          <p:cNvGraphicFramePr>
            <a:graphicFrameLocks/>
          </p:cNvGraphicFramePr>
          <p:nvPr>
            <p:extLst>
              <p:ext uri="{D42A27DB-BD31-4B8C-83A1-F6EECF244321}">
                <p14:modId xmlns:p14="http://schemas.microsoft.com/office/powerpoint/2010/main" val="3700244338"/>
              </p:ext>
            </p:extLst>
          </p:nvPr>
        </p:nvGraphicFramePr>
        <p:xfrm>
          <a:off x="-568099" y="2840426"/>
          <a:ext cx="4979126" cy="375727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Chart 12">
            <a:extLst>
              <a:ext uri="{FF2B5EF4-FFF2-40B4-BE49-F238E27FC236}">
                <a16:creationId xmlns:a16="http://schemas.microsoft.com/office/drawing/2014/main" id="{C31CB2E5-7E7C-45C6-92A9-2BB48B6CE62F}"/>
              </a:ext>
            </a:extLst>
          </p:cNvPr>
          <p:cNvGraphicFramePr>
            <a:graphicFrameLocks/>
          </p:cNvGraphicFramePr>
          <p:nvPr>
            <p:extLst>
              <p:ext uri="{D42A27DB-BD31-4B8C-83A1-F6EECF244321}">
                <p14:modId xmlns:p14="http://schemas.microsoft.com/office/powerpoint/2010/main" val="967880300"/>
              </p:ext>
            </p:extLst>
          </p:nvPr>
        </p:nvGraphicFramePr>
        <p:xfrm>
          <a:off x="3244592" y="3429000"/>
          <a:ext cx="5786286" cy="152019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4" name="Chart 13">
            <a:extLst>
              <a:ext uri="{FF2B5EF4-FFF2-40B4-BE49-F238E27FC236}">
                <a16:creationId xmlns:a16="http://schemas.microsoft.com/office/drawing/2014/main" id="{6C03DEAB-8263-4B16-98DB-1D1F5C4557E9}"/>
              </a:ext>
            </a:extLst>
          </p:cNvPr>
          <p:cNvGraphicFramePr>
            <a:graphicFrameLocks/>
          </p:cNvGraphicFramePr>
          <p:nvPr>
            <p:extLst>
              <p:ext uri="{D42A27DB-BD31-4B8C-83A1-F6EECF244321}">
                <p14:modId xmlns:p14="http://schemas.microsoft.com/office/powerpoint/2010/main" val="2200086472"/>
              </p:ext>
            </p:extLst>
          </p:nvPr>
        </p:nvGraphicFramePr>
        <p:xfrm>
          <a:off x="3242101" y="4949190"/>
          <a:ext cx="4831080" cy="152019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5126336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CB13C6E-9139-4FC2-8A4C-8A364C51CE31}"/>
              </a:ext>
            </a:extLst>
          </p:cNvPr>
          <p:cNvSpPr>
            <a:spLocks noGrp="1"/>
          </p:cNvSpPr>
          <p:nvPr>
            <p:ph type="sldNum" sz="quarter" idx="12"/>
          </p:nvPr>
        </p:nvSpPr>
        <p:spPr/>
        <p:txBody>
          <a:bodyPr/>
          <a:lstStyle/>
          <a:p>
            <a:fld id="{A0EC8638-D38E-4C5B-8C11-DA859CF37C29}" type="slidenum">
              <a:rPr lang="en-US" smtClean="0"/>
              <a:t>9</a:t>
            </a:fld>
            <a:endParaRPr lang="en-US" dirty="0"/>
          </a:p>
        </p:txBody>
      </p:sp>
      <p:sp>
        <p:nvSpPr>
          <p:cNvPr id="4" name="Rectangle 3">
            <a:extLst>
              <a:ext uri="{FF2B5EF4-FFF2-40B4-BE49-F238E27FC236}">
                <a16:creationId xmlns:a16="http://schemas.microsoft.com/office/drawing/2014/main" id="{A7A9DEF9-CABD-418C-A3C6-9D0B46BA3E56}"/>
              </a:ext>
            </a:extLst>
          </p:cNvPr>
          <p:cNvSpPr/>
          <p:nvPr/>
        </p:nvSpPr>
        <p:spPr>
          <a:xfrm>
            <a:off x="323851" y="902524"/>
            <a:ext cx="8315324" cy="5524589"/>
          </a:xfrm>
          <a:prstGeom prst="rect">
            <a:avLst/>
          </a:prstGeom>
        </p:spPr>
        <p:txBody>
          <a:bodyPr wrap="square">
            <a:spAutoFit/>
          </a:bodyPr>
          <a:lstStyle/>
          <a:p>
            <a:pPr marL="285750" indent="-285750">
              <a:spcBef>
                <a:spcPts val="600"/>
              </a:spcBef>
              <a:spcAft>
                <a:spcPts val="600"/>
              </a:spcAft>
              <a:buFont typeface="Arial" panose="020B0604020202020204" pitchFamily="34" charset="0"/>
              <a:buChar char="•"/>
            </a:pPr>
            <a:r>
              <a:rPr lang="en-US" dirty="0"/>
              <a:t>Minority populations and older adults (60+) in Nevada are disproportionately affected by COVID-19. </a:t>
            </a:r>
          </a:p>
          <a:p>
            <a:pPr marL="285750" indent="-285750">
              <a:spcBef>
                <a:spcPts val="600"/>
              </a:spcBef>
              <a:spcAft>
                <a:spcPts val="600"/>
              </a:spcAft>
              <a:buFont typeface="Arial" panose="020B0604020202020204" pitchFamily="34" charset="0"/>
              <a:buChar char="•"/>
            </a:pPr>
            <a:r>
              <a:rPr lang="en-US" dirty="0"/>
              <a:t>Eleven percent (12%) of Nevada’s COVID cases and 21% of deaths are associated with skilled nursing facilities, compared to 11% and 30-45% nationally. </a:t>
            </a:r>
          </a:p>
          <a:p>
            <a:pPr marL="285750" indent="-285750">
              <a:spcBef>
                <a:spcPts val="600"/>
              </a:spcBef>
              <a:spcAft>
                <a:spcPts val="600"/>
              </a:spcAft>
              <a:buFont typeface="Arial" panose="020B0604020202020204" pitchFamily="34" charset="0"/>
              <a:buChar char="•"/>
            </a:pPr>
            <a:r>
              <a:rPr lang="en-US" dirty="0"/>
              <a:t>There are fewer cases, hospitalizations, and deaths than were predicted by many of the models early in the outbreak. This means that social distancing and restrictions worked.</a:t>
            </a:r>
          </a:p>
          <a:p>
            <a:pPr marL="285750" indent="-285750">
              <a:spcBef>
                <a:spcPts val="600"/>
              </a:spcBef>
              <a:spcAft>
                <a:spcPts val="600"/>
              </a:spcAft>
              <a:buFont typeface="Arial" panose="020B0604020202020204" pitchFamily="34" charset="0"/>
              <a:buChar char="•"/>
            </a:pPr>
            <a:r>
              <a:rPr lang="en-US" dirty="0"/>
              <a:t>Models continue to indicate a high likelihood that Nevada reached a peak in the number of new cases reported daily and has since declined.  </a:t>
            </a:r>
          </a:p>
          <a:p>
            <a:pPr marL="742950" lvl="1" indent="-285750">
              <a:spcAft>
                <a:spcPts val="600"/>
              </a:spcAft>
              <a:buFont typeface="Arial" panose="020B0604020202020204" pitchFamily="34" charset="0"/>
              <a:buChar char="•"/>
            </a:pPr>
            <a:r>
              <a:rPr lang="en-US" dirty="0"/>
              <a:t>We have seen slight increases in daily new cases since around mid May.  This is likely due primarily to increased testing.</a:t>
            </a:r>
          </a:p>
          <a:p>
            <a:pPr marL="285750" indent="-285750">
              <a:spcBef>
                <a:spcPts val="600"/>
              </a:spcBef>
              <a:spcAft>
                <a:spcPts val="600"/>
              </a:spcAft>
              <a:buFont typeface="Arial" panose="020B0604020202020204" pitchFamily="34" charset="0"/>
              <a:buChar char="•"/>
            </a:pPr>
            <a:r>
              <a:rPr lang="en-US" dirty="0"/>
              <a:t>A rise in cases is likely to occur as restrictions are lifted. </a:t>
            </a:r>
          </a:p>
          <a:p>
            <a:pPr marL="742950" lvl="1" indent="-285750">
              <a:spcBef>
                <a:spcPts val="600"/>
              </a:spcBef>
              <a:spcAft>
                <a:spcPts val="600"/>
              </a:spcAft>
              <a:buFont typeface="Arial" panose="020B0604020202020204" pitchFamily="34" charset="0"/>
              <a:buChar char="•"/>
            </a:pPr>
            <a:r>
              <a:rPr lang="en-US" dirty="0"/>
              <a:t>We have not seen an effect on COVID hospitalizations or test positivity rate yet. </a:t>
            </a:r>
          </a:p>
          <a:p>
            <a:pPr marL="742950" lvl="1" indent="-285750">
              <a:spcBef>
                <a:spcPts val="600"/>
              </a:spcBef>
              <a:spcAft>
                <a:spcPts val="600"/>
              </a:spcAft>
              <a:buFont typeface="Arial" panose="020B0604020202020204" pitchFamily="34" charset="0"/>
              <a:buChar char="•"/>
            </a:pPr>
            <a:r>
              <a:rPr lang="en-US" dirty="0"/>
              <a:t>Nevada has built the infrastructure required for the health care and public health systems to be able to adequately respond by providing appropriate levels of care and containing the spread of the virus.</a:t>
            </a:r>
          </a:p>
        </p:txBody>
      </p:sp>
      <p:sp>
        <p:nvSpPr>
          <p:cNvPr id="7" name="Title 1">
            <a:extLst>
              <a:ext uri="{FF2B5EF4-FFF2-40B4-BE49-F238E27FC236}">
                <a16:creationId xmlns:a16="http://schemas.microsoft.com/office/drawing/2014/main" id="{F9A9FD31-2446-41E6-9180-DDE3C127C07B}"/>
              </a:ext>
            </a:extLst>
          </p:cNvPr>
          <p:cNvSpPr txBox="1">
            <a:spLocks/>
          </p:cNvSpPr>
          <p:nvPr/>
        </p:nvSpPr>
        <p:spPr>
          <a:xfrm>
            <a:off x="512107" y="120793"/>
            <a:ext cx="8003243" cy="102668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4800" kern="1200">
                <a:solidFill>
                  <a:srgbClr val="2D4E6B"/>
                </a:solidFill>
                <a:latin typeface="+mn-lt"/>
                <a:ea typeface="+mj-ea"/>
                <a:cs typeface="Times New Roman" panose="02020603050405020304" pitchFamily="18" charset="0"/>
              </a:defRPr>
            </a:lvl1pPr>
          </a:lstStyle>
          <a:p>
            <a:r>
              <a:rPr lang="en-US" sz="4000" dirty="0"/>
              <a:t>Summary</a:t>
            </a:r>
          </a:p>
        </p:txBody>
      </p:sp>
    </p:spTree>
    <p:extLst>
      <p:ext uri="{BB962C8B-B14F-4D97-AF65-F5344CB8AC3E}">
        <p14:creationId xmlns:p14="http://schemas.microsoft.com/office/powerpoint/2010/main" val="21740969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HHSDO_SlideMaster_Standard_Final_121319" id="{C0C9A0A5-A6C4-4112-A6CD-284AE13B8EB5}" vid="{93305A33-4615-465E-B07C-0212067A40A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DHHSDO_SlideMaster_Standard_Final_121319 (003)</Template>
  <TotalTime>3135</TotalTime>
  <Words>652</Words>
  <Application>Microsoft Office PowerPoint</Application>
  <PresentationFormat>On-screen Show (4:3)</PresentationFormat>
  <Paragraphs>107</Paragraphs>
  <Slides>12</Slides>
  <Notes>12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Office of Analytics</vt:lpstr>
      <vt:lpstr>COVID-19 Status Update:</vt:lpstr>
      <vt:lpstr>COVID-19 Status Update:</vt:lpstr>
      <vt:lpstr>PowerPoint Presentation</vt:lpstr>
      <vt:lpstr>PowerPoint Presentation</vt:lpstr>
      <vt:lpstr>PowerPoint Presentation</vt:lpstr>
      <vt:lpstr>PowerPoint Presentation</vt:lpstr>
      <vt:lpstr>PowerPoint Presentation</vt:lpstr>
      <vt:lpstr>PowerPoint Presentation</vt:lpstr>
      <vt:lpstr>Questions?</vt:lpstr>
      <vt:lpstr>Contact Information</vt:lpstr>
      <vt:lpstr>Acronyms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Shannon Litz</dc:creator>
  <cp:lastModifiedBy>Kyra Morgan</cp:lastModifiedBy>
  <cp:revision>67</cp:revision>
  <dcterms:created xsi:type="dcterms:W3CDTF">2020-05-13T17:36:25Z</dcterms:created>
  <dcterms:modified xsi:type="dcterms:W3CDTF">2020-06-05T20:48:12Z</dcterms:modified>
</cp:coreProperties>
</file>