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266" r:id="rId6"/>
    <p:sldId id="287" r:id="rId7"/>
    <p:sldId id="269" r:id="rId8"/>
    <p:sldId id="278" r:id="rId9"/>
    <p:sldId id="268" r:id="rId10"/>
    <p:sldId id="284" r:id="rId11"/>
    <p:sldId id="286" r:id="rId12"/>
    <p:sldId id="27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4E6B"/>
    <a:srgbClr val="47647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C59C1F-89B0-498A-8B06-AE502CC0ED9E}" v="5" dt="2020-11-30T16:31:29.4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710" autoAdjust="0"/>
  </p:normalViewPr>
  <p:slideViewPr>
    <p:cSldViewPr snapToGrid="0">
      <p:cViewPr varScale="1">
        <p:scale>
          <a:sx n="67" d="100"/>
          <a:sy n="67" d="100"/>
        </p:scale>
        <p:origin x="1208" y="52"/>
      </p:cViewPr>
      <p:guideLst/>
    </p:cSldViewPr>
  </p:slideViewPr>
  <p:notesTextViewPr>
    <p:cViewPr>
      <p:scale>
        <a:sx n="153" d="100"/>
        <a:sy n="153"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4BBCA8-B155-4D2B-A7D5-062E35E30AC8}" type="datetimeFigureOut">
              <a:rPr lang="en-US" smtClean="0"/>
              <a:t>11/30/2020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B0F296-8A45-4EA4-9A0D-877034B8B81B}" type="slidenum">
              <a:rPr lang="en-US" smtClean="0"/>
              <a:t>‹#›</a:t>
            </a:fld>
            <a:endParaRPr lang="en-US"/>
          </a:p>
        </p:txBody>
      </p:sp>
    </p:spTree>
    <p:extLst>
      <p:ext uri="{BB962C8B-B14F-4D97-AF65-F5344CB8AC3E}">
        <p14:creationId xmlns:p14="http://schemas.microsoft.com/office/powerpoint/2010/main" val="2838885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520FDE9-868C-4E81-A98A-E947D11F2BE8}"/>
              </a:ext>
              <a:ext uri="{C183D7F6-B498-43B3-948B-1728B52AA6E4}">
                <adec:decorative xmlns:adec="http://schemas.microsoft.com/office/drawing/2017/decorative" val="1"/>
              </a:ext>
            </a:extLst>
          </p:cNvPr>
          <p:cNvSpPr/>
          <p:nvPr userDrawn="1"/>
        </p:nvSpPr>
        <p:spPr>
          <a:xfrm>
            <a:off x="0" y="0"/>
            <a:ext cx="2045368" cy="207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34" name="Rectangle 33">
            <a:extLst>
              <a:ext uri="{FF2B5EF4-FFF2-40B4-BE49-F238E27FC236}">
                <a16:creationId xmlns:a16="http://schemas.microsoft.com/office/drawing/2014/main" id="{E00750D6-7F10-4864-AA79-F3592380CA11}"/>
              </a:ext>
              <a:ext uri="{C183D7F6-B498-43B3-948B-1728B52AA6E4}">
                <adec:decorative xmlns:adec="http://schemas.microsoft.com/office/drawing/2017/decorative" val="1"/>
              </a:ext>
            </a:extLst>
          </p:cNvPr>
          <p:cNvSpPr/>
          <p:nvPr userDrawn="1"/>
        </p:nvSpPr>
        <p:spPr>
          <a:xfrm>
            <a:off x="7998692" y="5587941"/>
            <a:ext cx="1012304" cy="11335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2" name="Title 1"/>
          <p:cNvSpPr>
            <a:spLocks noGrp="1"/>
          </p:cNvSpPr>
          <p:nvPr>
            <p:ph type="ctrTitle" hasCustomPrompt="1"/>
          </p:nvPr>
        </p:nvSpPr>
        <p:spPr>
          <a:xfrm>
            <a:off x="685800" y="4830538"/>
            <a:ext cx="7772400" cy="466344"/>
          </a:xfrm>
        </p:spPr>
        <p:txBody>
          <a:bodyPr anchor="b"/>
          <a:lstStyle>
            <a:lvl1pPr algn="ctr">
              <a:defRPr lang="en-US" sz="2800" kern="1200" dirty="0" smtClean="0">
                <a:solidFill>
                  <a:srgbClr val="2D4E6B"/>
                </a:solidFill>
                <a:latin typeface="+mn-lt"/>
                <a:ea typeface="+mj-ea"/>
                <a:cs typeface="Times New Roman" panose="02020603050405020304" pitchFamily="18" charset="0"/>
              </a:defRPr>
            </a:lvl1pPr>
          </a:lstStyle>
          <a:p>
            <a:r>
              <a:rPr lang="en-US" dirty="0"/>
              <a:t>Click to edit Division</a:t>
            </a:r>
          </a:p>
        </p:txBody>
      </p:sp>
      <p:sp>
        <p:nvSpPr>
          <p:cNvPr id="3" name="Subtitle 2"/>
          <p:cNvSpPr>
            <a:spLocks noGrp="1"/>
          </p:cNvSpPr>
          <p:nvPr>
            <p:ph type="subTitle" idx="1" hasCustomPrompt="1"/>
          </p:nvPr>
        </p:nvSpPr>
        <p:spPr>
          <a:xfrm>
            <a:off x="1143000" y="5384419"/>
            <a:ext cx="6858000" cy="466344"/>
          </a:xfrm>
        </p:spPr>
        <p:txBody>
          <a:bodyPr/>
          <a:lstStyle>
            <a:lvl1pPr marL="0" indent="0" algn="ctr">
              <a:buNone/>
              <a:defRPr lang="en-US" sz="2400" kern="1200" dirty="0" smtClean="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presented by (Person’s Name)</a:t>
            </a:r>
          </a:p>
        </p:txBody>
      </p:sp>
      <p:sp>
        <p:nvSpPr>
          <p:cNvPr id="4" name="Date Placeholder 3"/>
          <p:cNvSpPr>
            <a:spLocks noGrp="1"/>
          </p:cNvSpPr>
          <p:nvPr>
            <p:ph type="dt" sz="half" idx="10"/>
          </p:nvPr>
        </p:nvSpPr>
        <p:spPr>
          <a:xfrm>
            <a:off x="628650" y="6356351"/>
            <a:ext cx="2057400" cy="365125"/>
          </a:xfrm>
          <a:prstGeom prst="rect">
            <a:avLst/>
          </a:prstGeom>
        </p:spPr>
        <p:txBody>
          <a:bodyPr anchor="ctr"/>
          <a:lstStyle>
            <a:lvl1pPr>
              <a:defRPr>
                <a:solidFill>
                  <a:srgbClr val="2D4E6B"/>
                </a:solidFill>
                <a:latin typeface="+mn-lt"/>
                <a:cs typeface="Times New Roman" panose="02020603050405020304" pitchFamily="18" charset="0"/>
              </a:defRPr>
            </a:lvl1pPr>
          </a:lstStyle>
          <a:p>
            <a:fld id="{4C7C30BE-F809-40C4-85AC-A11F0466CCBC}" type="datetime1">
              <a:rPr lang="en-US" smtClean="0"/>
              <a:pPr/>
              <a:t>11/30/2020</a:t>
            </a:fld>
            <a:endParaRPr lang="en-US" dirty="0"/>
          </a:p>
        </p:txBody>
      </p:sp>
      <p:pic>
        <p:nvPicPr>
          <p:cNvPr id="12" name="Picture 11" descr="The Great Seal of the State of Nevada &quot;All for our Country&quot;">
            <a:extLst>
              <a:ext uri="{FF2B5EF4-FFF2-40B4-BE49-F238E27FC236}">
                <a16:creationId xmlns:a16="http://schemas.microsoft.com/office/drawing/2014/main" id="{42DAF26C-9FC7-410E-9231-61A376E263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52779" y="480070"/>
            <a:ext cx="1638443" cy="1592718"/>
          </a:xfrm>
          <a:prstGeom prst="rect">
            <a:avLst/>
          </a:prstGeom>
        </p:spPr>
      </p:pic>
      <p:sp>
        <p:nvSpPr>
          <p:cNvPr id="13" name="Title 1">
            <a:extLst>
              <a:ext uri="{FF2B5EF4-FFF2-40B4-BE49-F238E27FC236}">
                <a16:creationId xmlns:a16="http://schemas.microsoft.com/office/drawing/2014/main" id="{753DACCF-E8A0-49D4-8C38-1B368CDD51C2}"/>
              </a:ext>
            </a:extLst>
          </p:cNvPr>
          <p:cNvSpPr txBox="1">
            <a:spLocks/>
          </p:cNvSpPr>
          <p:nvPr userDrawn="1"/>
        </p:nvSpPr>
        <p:spPr>
          <a:xfrm>
            <a:off x="0" y="2635560"/>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2D4E6B"/>
                </a:solidFill>
                <a:latin typeface="+mn-lt"/>
              </a:rPr>
              <a:t>Department of Health and </a:t>
            </a:r>
            <a:br>
              <a:rPr lang="en-US" sz="4800" dirty="0">
                <a:solidFill>
                  <a:srgbClr val="2D4E6B"/>
                </a:solidFill>
                <a:latin typeface="+mn-lt"/>
              </a:rPr>
            </a:br>
            <a:r>
              <a:rPr lang="en-US" sz="4800" dirty="0">
                <a:solidFill>
                  <a:srgbClr val="2D4E6B"/>
                </a:solidFill>
                <a:latin typeface="+mn-lt"/>
              </a:rPr>
              <a:t>Human Services</a:t>
            </a:r>
          </a:p>
        </p:txBody>
      </p:sp>
      <p:sp>
        <p:nvSpPr>
          <p:cNvPr id="14" name="Title 1">
            <a:extLst>
              <a:ext uri="{FF2B5EF4-FFF2-40B4-BE49-F238E27FC236}">
                <a16:creationId xmlns:a16="http://schemas.microsoft.com/office/drawing/2014/main" id="{4248A74E-2433-4389-91F8-D2613A945B59}"/>
              </a:ext>
            </a:extLst>
          </p:cNvPr>
          <p:cNvSpPr txBox="1">
            <a:spLocks/>
          </p:cNvSpPr>
          <p:nvPr userDrawn="1"/>
        </p:nvSpPr>
        <p:spPr>
          <a:xfrm>
            <a:off x="0" y="1270059"/>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dirty="0">
                <a:solidFill>
                  <a:srgbClr val="2D4E6B"/>
                </a:solidFill>
                <a:latin typeface="+mn-lt"/>
              </a:rPr>
              <a:t>State of Nevada</a:t>
            </a:r>
          </a:p>
        </p:txBody>
      </p:sp>
      <p:cxnSp>
        <p:nvCxnSpPr>
          <p:cNvPr id="15" name="Straight Connector 14">
            <a:extLst>
              <a:ext uri="{FF2B5EF4-FFF2-40B4-BE49-F238E27FC236}">
                <a16:creationId xmlns:a16="http://schemas.microsoft.com/office/drawing/2014/main" id="{07D4CF24-A2DA-41A6-AA2A-AFA48B4DE962}"/>
              </a:ext>
            </a:extLst>
          </p:cNvPr>
          <p:cNvCxnSpPr/>
          <p:nvPr userDrawn="1"/>
        </p:nvCxnSpPr>
        <p:spPr>
          <a:xfrm>
            <a:off x="1145309" y="4099227"/>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9642DA30-72C3-4A56-8F90-C881EA8350F6}"/>
              </a:ext>
            </a:extLst>
          </p:cNvPr>
          <p:cNvGrpSpPr/>
          <p:nvPr userDrawn="1"/>
        </p:nvGrpSpPr>
        <p:grpSpPr>
          <a:xfrm>
            <a:off x="902547" y="915697"/>
            <a:ext cx="7338906" cy="717126"/>
            <a:chOff x="1764437" y="915697"/>
            <a:chExt cx="8664719" cy="717126"/>
          </a:xfrm>
        </p:grpSpPr>
        <p:sp>
          <p:nvSpPr>
            <p:cNvPr id="16" name="Text Box 49">
              <a:extLst>
                <a:ext uri="{FF2B5EF4-FFF2-40B4-BE49-F238E27FC236}">
                  <a16:creationId xmlns:a16="http://schemas.microsoft.com/office/drawing/2014/main" id="{9A1303DE-E389-4ED6-9AB0-D43864252D5D}"/>
                </a:ext>
              </a:extLst>
            </p:cNvPr>
            <p:cNvSpPr txBox="1">
              <a:spLocks noChangeArrowheads="1"/>
            </p:cNvSpPr>
            <p:nvPr userDrawn="1"/>
          </p:nvSpPr>
          <p:spPr bwMode="auto">
            <a:xfrm>
              <a:off x="1764437" y="920035"/>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dirty="0">
                  <a:solidFill>
                    <a:srgbClr val="2D4E6B"/>
                  </a:solidFill>
                  <a:latin typeface="+mn-lt"/>
                </a:rPr>
                <a:t>Steve </a:t>
              </a:r>
              <a:r>
                <a:rPr lang="en-US" altLang="en-US" sz="1600" b="1" dirty="0" err="1">
                  <a:solidFill>
                    <a:srgbClr val="2D4E6B"/>
                  </a:solidFill>
                  <a:latin typeface="+mn-lt"/>
                </a:rPr>
                <a:t>Sisolak</a:t>
              </a:r>
              <a:endParaRPr kumimoji="0" lang="en-US" altLang="en-US" sz="1600" b="1" i="0" u="none" strike="noStrike" cap="none" normalizeH="0" baseline="0" dirty="0">
                <a:ln>
                  <a:noFill/>
                </a:ln>
                <a:solidFill>
                  <a:srgbClr val="2D4E6B"/>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Governor</a:t>
              </a:r>
              <a:endParaRPr kumimoji="0" lang="en-US" altLang="en-US" sz="1800" b="0" i="1" u="none" strike="noStrike" cap="none" normalizeH="0" baseline="0" dirty="0">
                <a:ln>
                  <a:noFill/>
                </a:ln>
                <a:solidFill>
                  <a:srgbClr val="2D4E6B"/>
                </a:solidFill>
                <a:effectLst/>
                <a:latin typeface="+mn-lt"/>
              </a:endParaRPr>
            </a:p>
          </p:txBody>
        </p:sp>
        <p:sp>
          <p:nvSpPr>
            <p:cNvPr id="17" name="Text Box 50">
              <a:extLst>
                <a:ext uri="{FF2B5EF4-FFF2-40B4-BE49-F238E27FC236}">
                  <a16:creationId xmlns:a16="http://schemas.microsoft.com/office/drawing/2014/main" id="{8291B8C5-0AFD-4DE8-93B3-4AA98A5CEDB7}"/>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D4E6B"/>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Director</a:t>
              </a:r>
              <a:endParaRPr kumimoji="0" lang="en-US" altLang="en-US" sz="1800" b="0" i="1" u="none" strike="noStrike" cap="none" normalizeH="0" baseline="0" dirty="0">
                <a:ln>
                  <a:noFill/>
                </a:ln>
                <a:solidFill>
                  <a:srgbClr val="2D4E6B"/>
                </a:solidFill>
                <a:effectLst/>
                <a:latin typeface="+mn-lt"/>
              </a:endParaRPr>
            </a:p>
          </p:txBody>
        </p:sp>
      </p:grpSp>
      <p:sp>
        <p:nvSpPr>
          <p:cNvPr id="22" name="Text Placeholder 21">
            <a:extLst>
              <a:ext uri="{FF2B5EF4-FFF2-40B4-BE49-F238E27FC236}">
                <a16:creationId xmlns:a16="http://schemas.microsoft.com/office/drawing/2014/main" id="{6ACC760E-8E28-4D5F-92C2-F3B3BD49BA51}"/>
              </a:ext>
            </a:extLst>
          </p:cNvPr>
          <p:cNvSpPr>
            <a:spLocks noGrp="1"/>
          </p:cNvSpPr>
          <p:nvPr>
            <p:ph type="body" sz="quarter" idx="13" hasCustomPrompt="1"/>
          </p:nvPr>
        </p:nvSpPr>
        <p:spPr>
          <a:xfrm>
            <a:off x="685800" y="4276658"/>
            <a:ext cx="7772400" cy="466344"/>
          </a:xfrm>
        </p:spPr>
        <p:txBody>
          <a:bodyPr/>
          <a:lstStyle>
            <a:lvl1pPr marL="0" indent="0" algn="ctr">
              <a:buNone/>
              <a:defRPr lang="en-US" sz="3200" kern="1200" dirty="0" smtClean="0">
                <a:solidFill>
                  <a:srgbClr val="2D4E6B"/>
                </a:solidFill>
                <a:latin typeface="+mn-lt"/>
                <a:ea typeface="+mj-ea"/>
                <a:cs typeface="Times New Roman" panose="02020603050405020304" pitchFamily="18" charset="0"/>
              </a:defRPr>
            </a:lvl1pPr>
          </a:lstStyle>
          <a:p>
            <a:pPr lvl="0"/>
            <a:r>
              <a:rPr lang="en-US" dirty="0"/>
              <a:t>Click to edit Presentation Title</a:t>
            </a:r>
          </a:p>
        </p:txBody>
      </p:sp>
      <p:pic>
        <p:nvPicPr>
          <p:cNvPr id="35" name="Picture 34" descr="Department of Health and Human Services logo &quot;DHHS&quot;">
            <a:extLst>
              <a:ext uri="{FF2B5EF4-FFF2-40B4-BE49-F238E27FC236}">
                <a16:creationId xmlns:a16="http://schemas.microsoft.com/office/drawing/2014/main" id="{97172F7C-5175-4A43-A4FD-6859E60AC1B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2895" y="4901153"/>
            <a:ext cx="1331869" cy="1789077"/>
          </a:xfrm>
          <a:prstGeom prst="rect">
            <a:avLst/>
          </a:prstGeom>
        </p:spPr>
      </p:pic>
      <p:sp>
        <p:nvSpPr>
          <p:cNvPr id="19" name="Footer Placeholder 5">
            <a:extLst>
              <a:ext uri="{FF2B5EF4-FFF2-40B4-BE49-F238E27FC236}">
                <a16:creationId xmlns:a16="http://schemas.microsoft.com/office/drawing/2014/main" id="{EE36005C-0F53-4E6B-B2EA-8157A00414B0}"/>
              </a:ext>
            </a:extLst>
          </p:cNvPr>
          <p:cNvSpPr txBox="1">
            <a:spLocks/>
          </p:cNvSpPr>
          <p:nvPr userDrawn="1"/>
        </p:nvSpPr>
        <p:spPr>
          <a:xfrm>
            <a:off x="2514600" y="6356350"/>
            <a:ext cx="4114800" cy="365125"/>
          </a:xfrm>
          <a:prstGeom prst="rect">
            <a:avLst/>
          </a:prstGeom>
        </p:spPr>
        <p:txBody>
          <a:bodyPr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i="1" dirty="0">
                <a:solidFill>
                  <a:srgbClr val="2D4E6B"/>
                </a:solidFill>
                <a:latin typeface="+mn-lt"/>
                <a:cs typeface="Times New Roman" panose="02020603050405020304" pitchFamily="18" charset="0"/>
              </a:rPr>
              <a:t>Helping people.  It’s who we are and what we do.</a:t>
            </a:r>
          </a:p>
        </p:txBody>
      </p:sp>
    </p:spTree>
    <p:extLst>
      <p:ext uri="{BB962C8B-B14F-4D97-AF65-F5344CB8AC3E}">
        <p14:creationId xmlns:p14="http://schemas.microsoft.com/office/powerpoint/2010/main" val="197393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38044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2" name="Title 1">
            <a:extLst>
              <a:ext uri="{FF2B5EF4-FFF2-40B4-BE49-F238E27FC236}">
                <a16:creationId xmlns:a16="http://schemas.microsoft.com/office/drawing/2014/main" id="{85952131-C7A2-4AF0-B289-32CE0A9B62E9}"/>
              </a:ext>
            </a:extLst>
          </p:cNvPr>
          <p:cNvSpPr>
            <a:spLocks noGrp="1"/>
          </p:cNvSpPr>
          <p:nvPr>
            <p:ph type="title" hasCustomPrompt="1"/>
          </p:nvPr>
        </p:nvSpPr>
        <p:spPr>
          <a:xfrm>
            <a:off x="384983" y="1865247"/>
            <a:ext cx="8374034" cy="3127506"/>
          </a:xfrm>
        </p:spPr>
        <p:txBody>
          <a:bodyPr>
            <a:noAutofit/>
          </a:bodyPr>
          <a:lstStyle>
            <a:lvl1pPr marL="0" algn="ctr" defTabSz="914400" rtl="0" eaLnBrk="1" latinLnBrk="0" hangingPunct="1">
              <a:lnSpc>
                <a:spcPct val="90000"/>
              </a:lnSpc>
              <a:spcBef>
                <a:spcPct val="0"/>
              </a:spcBef>
              <a:buNone/>
              <a:defRPr lang="en-US" sz="11600" kern="1200" dirty="0" smtClean="0">
                <a:solidFill>
                  <a:srgbClr val="1F4E79"/>
                </a:solidFill>
                <a:latin typeface="+mn-lt"/>
                <a:ea typeface="+mj-ea"/>
                <a:cs typeface="Times New Roman" panose="02020603050405020304" pitchFamily="18" charset="0"/>
              </a:defRPr>
            </a:lvl1pPr>
          </a:lstStyle>
          <a:p>
            <a:r>
              <a:rPr lang="en-US" dirty="0"/>
              <a:t>Add “Questions?”</a:t>
            </a:r>
          </a:p>
        </p:txBody>
      </p:sp>
    </p:spTree>
    <p:extLst>
      <p:ext uri="{BB962C8B-B14F-4D97-AF65-F5344CB8AC3E}">
        <p14:creationId xmlns:p14="http://schemas.microsoft.com/office/powerpoint/2010/main" val="2260241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7" name="Text Placeholder 6">
            <a:extLst>
              <a:ext uri="{FF2B5EF4-FFF2-40B4-BE49-F238E27FC236}">
                <a16:creationId xmlns:a16="http://schemas.microsoft.com/office/drawing/2014/main" id="{0FBEE78A-C8E5-4BDB-8A72-F43C2988A4AC}"/>
              </a:ext>
            </a:extLst>
          </p:cNvPr>
          <p:cNvSpPr>
            <a:spLocks noGrp="1"/>
          </p:cNvSpPr>
          <p:nvPr>
            <p:ph type="body" sz="quarter" idx="13" hasCustomPrompt="1"/>
          </p:nvPr>
        </p:nvSpPr>
        <p:spPr>
          <a:xfrm>
            <a:off x="62865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9" name="Text Placeholder 8">
            <a:extLst>
              <a:ext uri="{FF2B5EF4-FFF2-40B4-BE49-F238E27FC236}">
                <a16:creationId xmlns:a16="http://schemas.microsoft.com/office/drawing/2014/main" id="{A2534CAD-222C-4493-B95F-339F15DF5B2C}"/>
              </a:ext>
            </a:extLst>
          </p:cNvPr>
          <p:cNvSpPr>
            <a:spLocks noGrp="1"/>
          </p:cNvSpPr>
          <p:nvPr>
            <p:ph type="body" sz="quarter" idx="14" hasCustomPrompt="1"/>
          </p:nvPr>
        </p:nvSpPr>
        <p:spPr>
          <a:xfrm>
            <a:off x="457200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11" name="Text Placeholder 10">
            <a:extLst>
              <a:ext uri="{FF2B5EF4-FFF2-40B4-BE49-F238E27FC236}">
                <a16:creationId xmlns:a16="http://schemas.microsoft.com/office/drawing/2014/main" id="{7C1ADE59-FB95-4C6E-A827-FD56250EB4B9}"/>
              </a:ext>
            </a:extLst>
          </p:cNvPr>
          <p:cNvSpPr>
            <a:spLocks noGrp="1"/>
          </p:cNvSpPr>
          <p:nvPr>
            <p:ph type="body" sz="quarter" idx="15" hasCustomPrompt="1"/>
          </p:nvPr>
        </p:nvSpPr>
        <p:spPr>
          <a:xfrm>
            <a:off x="628650" y="2376863"/>
            <a:ext cx="3943350" cy="532592"/>
          </a:xfrm>
        </p:spPr>
        <p:txBody>
          <a:bodyPr anchor="ctr"/>
          <a:lstStyle>
            <a:lvl1pPr marL="0" indent="0">
              <a:buNone/>
              <a:defRPr>
                <a:latin typeface="+mn-lt"/>
              </a:defRPr>
            </a:lvl1pPr>
          </a:lstStyle>
          <a:p>
            <a:pPr lvl="0"/>
            <a:r>
              <a:rPr lang="en-US" dirty="0"/>
              <a:t>Job Title</a:t>
            </a:r>
          </a:p>
        </p:txBody>
      </p:sp>
      <p:sp>
        <p:nvSpPr>
          <p:cNvPr id="12" name="Text Placeholder 10">
            <a:extLst>
              <a:ext uri="{FF2B5EF4-FFF2-40B4-BE49-F238E27FC236}">
                <a16:creationId xmlns:a16="http://schemas.microsoft.com/office/drawing/2014/main" id="{E8B4B28B-D99E-4112-8CD4-D11F2E6E72B7}"/>
              </a:ext>
            </a:extLst>
          </p:cNvPr>
          <p:cNvSpPr>
            <a:spLocks noGrp="1"/>
          </p:cNvSpPr>
          <p:nvPr>
            <p:ph type="body" sz="quarter" idx="16" hasCustomPrompt="1"/>
          </p:nvPr>
        </p:nvSpPr>
        <p:spPr>
          <a:xfrm>
            <a:off x="4572000" y="2376863"/>
            <a:ext cx="3943350" cy="532592"/>
          </a:xfrm>
        </p:spPr>
        <p:txBody>
          <a:bodyPr anchor="ctr"/>
          <a:lstStyle>
            <a:lvl1pPr marL="0" indent="0">
              <a:buNone/>
              <a:defRPr>
                <a:latin typeface="+mn-lt"/>
              </a:defRPr>
            </a:lvl1pPr>
          </a:lstStyle>
          <a:p>
            <a:pPr lvl="0"/>
            <a:r>
              <a:rPr lang="en-US" dirty="0"/>
              <a:t>Job Title</a:t>
            </a:r>
          </a:p>
        </p:txBody>
      </p:sp>
      <p:sp>
        <p:nvSpPr>
          <p:cNvPr id="13" name="Text Placeholder 10">
            <a:extLst>
              <a:ext uri="{FF2B5EF4-FFF2-40B4-BE49-F238E27FC236}">
                <a16:creationId xmlns:a16="http://schemas.microsoft.com/office/drawing/2014/main" id="{0156DF49-83D0-41EC-AECD-5F997A34B843}"/>
              </a:ext>
            </a:extLst>
          </p:cNvPr>
          <p:cNvSpPr>
            <a:spLocks noGrp="1"/>
          </p:cNvSpPr>
          <p:nvPr>
            <p:ph type="body" sz="quarter" idx="17" hasCustomPrompt="1"/>
          </p:nvPr>
        </p:nvSpPr>
        <p:spPr>
          <a:xfrm>
            <a:off x="628650" y="2924550"/>
            <a:ext cx="3943350" cy="532592"/>
          </a:xfrm>
        </p:spPr>
        <p:txBody>
          <a:bodyPr anchor="ctr"/>
          <a:lstStyle>
            <a:lvl1pPr marL="0" indent="0">
              <a:buNone/>
              <a:defRPr>
                <a:latin typeface="+mn-lt"/>
              </a:defRPr>
            </a:lvl1pPr>
          </a:lstStyle>
          <a:p>
            <a:pPr lvl="0"/>
            <a:r>
              <a:rPr lang="en-US" dirty="0"/>
              <a:t>Email</a:t>
            </a:r>
          </a:p>
        </p:txBody>
      </p:sp>
      <p:sp>
        <p:nvSpPr>
          <p:cNvPr id="14" name="Text Placeholder 10">
            <a:extLst>
              <a:ext uri="{FF2B5EF4-FFF2-40B4-BE49-F238E27FC236}">
                <a16:creationId xmlns:a16="http://schemas.microsoft.com/office/drawing/2014/main" id="{37FCF11F-5522-4A79-ADC7-43C7B336CEF0}"/>
              </a:ext>
            </a:extLst>
          </p:cNvPr>
          <p:cNvSpPr>
            <a:spLocks noGrp="1"/>
          </p:cNvSpPr>
          <p:nvPr>
            <p:ph type="body" sz="quarter" idx="18" hasCustomPrompt="1"/>
          </p:nvPr>
        </p:nvSpPr>
        <p:spPr>
          <a:xfrm>
            <a:off x="4572000" y="2924550"/>
            <a:ext cx="3943350" cy="532592"/>
          </a:xfrm>
        </p:spPr>
        <p:txBody>
          <a:bodyPr anchor="ctr"/>
          <a:lstStyle>
            <a:lvl1pPr marL="0" indent="0">
              <a:buNone/>
              <a:defRPr>
                <a:latin typeface="+mn-lt"/>
              </a:defRPr>
            </a:lvl1pPr>
          </a:lstStyle>
          <a:p>
            <a:pPr lvl="0"/>
            <a:r>
              <a:rPr lang="en-US" dirty="0"/>
              <a:t>Email</a:t>
            </a:r>
          </a:p>
        </p:txBody>
      </p:sp>
      <p:sp>
        <p:nvSpPr>
          <p:cNvPr id="15" name="Text Placeholder 10">
            <a:extLst>
              <a:ext uri="{FF2B5EF4-FFF2-40B4-BE49-F238E27FC236}">
                <a16:creationId xmlns:a16="http://schemas.microsoft.com/office/drawing/2014/main" id="{780D7327-8F80-4B78-8D25-2D7AFB13A5EF}"/>
              </a:ext>
            </a:extLst>
          </p:cNvPr>
          <p:cNvSpPr>
            <a:spLocks noGrp="1"/>
          </p:cNvSpPr>
          <p:nvPr>
            <p:ph type="body" sz="quarter" idx="19" hasCustomPrompt="1"/>
          </p:nvPr>
        </p:nvSpPr>
        <p:spPr>
          <a:xfrm>
            <a:off x="628650" y="3473235"/>
            <a:ext cx="3943350" cy="532592"/>
          </a:xfrm>
        </p:spPr>
        <p:txBody>
          <a:bodyPr anchor="ctr"/>
          <a:lstStyle>
            <a:lvl1pPr marL="0" indent="0">
              <a:buNone/>
              <a:defRPr>
                <a:latin typeface="+mn-lt"/>
              </a:defRPr>
            </a:lvl1pPr>
          </a:lstStyle>
          <a:p>
            <a:pPr lvl="0"/>
            <a:r>
              <a:rPr lang="en-US" dirty="0"/>
              <a:t>Phone Number</a:t>
            </a:r>
          </a:p>
        </p:txBody>
      </p:sp>
      <p:sp>
        <p:nvSpPr>
          <p:cNvPr id="16" name="Text Placeholder 10">
            <a:extLst>
              <a:ext uri="{FF2B5EF4-FFF2-40B4-BE49-F238E27FC236}">
                <a16:creationId xmlns:a16="http://schemas.microsoft.com/office/drawing/2014/main" id="{744C58A1-3B7F-464F-BFDB-7C34E8957A25}"/>
              </a:ext>
            </a:extLst>
          </p:cNvPr>
          <p:cNvSpPr>
            <a:spLocks noGrp="1"/>
          </p:cNvSpPr>
          <p:nvPr>
            <p:ph type="body" sz="quarter" idx="20" hasCustomPrompt="1"/>
          </p:nvPr>
        </p:nvSpPr>
        <p:spPr>
          <a:xfrm>
            <a:off x="4572000" y="3473235"/>
            <a:ext cx="3943350" cy="532592"/>
          </a:xfrm>
        </p:spPr>
        <p:txBody>
          <a:bodyPr anchor="ctr"/>
          <a:lstStyle>
            <a:lvl1pPr marL="0" indent="0">
              <a:buNone/>
              <a:defRPr>
                <a:latin typeface="+mn-lt"/>
              </a:defRPr>
            </a:lvl1pPr>
          </a:lstStyle>
          <a:p>
            <a:pPr lvl="0"/>
            <a:r>
              <a:rPr lang="en-US" dirty="0"/>
              <a:t>Phone Number</a:t>
            </a:r>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2600325" y="5383674"/>
            <a:ext cx="3943350" cy="532592"/>
          </a:xfrm>
        </p:spPr>
        <p:txBody>
          <a:bodyPr anchor="ctr"/>
          <a:lstStyle>
            <a:lvl1pPr marL="0" indent="0" algn="ctr">
              <a:buNone/>
              <a:defRPr>
                <a:latin typeface="+mn-lt"/>
              </a:defRPr>
            </a:lvl1pPr>
          </a:lstStyle>
          <a:p>
            <a:pPr lvl="0"/>
            <a:r>
              <a:rPr lang="en-US" dirty="0"/>
              <a:t>Web Address</a:t>
            </a:r>
          </a:p>
        </p:txBody>
      </p:sp>
      <p:sp>
        <p:nvSpPr>
          <p:cNvPr id="2" name="Title 1">
            <a:extLst>
              <a:ext uri="{FF2B5EF4-FFF2-40B4-BE49-F238E27FC236}">
                <a16:creationId xmlns:a16="http://schemas.microsoft.com/office/drawing/2014/main" id="{0EAFB97E-4B68-4EE7-B70C-15CC066B90A9}"/>
              </a:ext>
            </a:extLst>
          </p:cNvPr>
          <p:cNvSpPr>
            <a:spLocks noGrp="1"/>
          </p:cNvSpPr>
          <p:nvPr>
            <p:ph type="title" hasCustomPrompt="1"/>
          </p:nvPr>
        </p:nvSpPr>
        <p:spPr/>
        <p:txBody>
          <a:bodyPr/>
          <a:lstStyle>
            <a:lvl1pPr>
              <a:defRPr/>
            </a:lvl1pPr>
          </a:lstStyle>
          <a:p>
            <a:r>
              <a:rPr lang="en-US" sz="4800" dirty="0">
                <a:solidFill>
                  <a:srgbClr val="2D4E6B"/>
                </a:solidFill>
                <a:latin typeface="+mn-lt"/>
              </a:rPr>
              <a:t>Add “Contact Information”</a:t>
            </a:r>
          </a:p>
        </p:txBody>
      </p:sp>
    </p:spTree>
    <p:extLst>
      <p:ext uri="{BB962C8B-B14F-4D97-AF65-F5344CB8AC3E}">
        <p14:creationId xmlns:p14="http://schemas.microsoft.com/office/powerpoint/2010/main" val="1854036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numCol="2"/>
          <a:lstStyle>
            <a:lvl1pPr>
              <a:defRPr>
                <a:solidFill>
                  <a:srgbClr val="000000"/>
                </a:solidFill>
                <a:latin typeface="+mn-lt"/>
              </a:defRPr>
            </a:lvl1pPr>
          </a:lstStyle>
          <a:p>
            <a:pPr lvl="0"/>
            <a:r>
              <a:rPr lang="en-US" dirty="0"/>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a:p>
        </p:txBody>
      </p:sp>
      <p:sp>
        <p:nvSpPr>
          <p:cNvPr id="2" name="Title 1">
            <a:extLst>
              <a:ext uri="{FF2B5EF4-FFF2-40B4-BE49-F238E27FC236}">
                <a16:creationId xmlns:a16="http://schemas.microsoft.com/office/drawing/2014/main" id="{214C1A20-5BD5-4B79-BC9D-6BD9B5353CD3}"/>
              </a:ext>
            </a:extLst>
          </p:cNvPr>
          <p:cNvSpPr>
            <a:spLocks noGrp="1"/>
          </p:cNvSpPr>
          <p:nvPr>
            <p:ph type="title" hasCustomPrompt="1"/>
          </p:nvPr>
        </p:nvSpPr>
        <p:spPr/>
        <p:txBody>
          <a:bodyPr/>
          <a:lstStyle>
            <a:lvl1pPr>
              <a:defRPr/>
            </a:lvl1pPr>
          </a:lstStyle>
          <a:p>
            <a:r>
              <a:rPr lang="en-US" dirty="0"/>
              <a:t>Add “Acronyms”</a:t>
            </a:r>
          </a:p>
        </p:txBody>
      </p:sp>
    </p:spTree>
    <p:extLst>
      <p:ext uri="{BB962C8B-B14F-4D97-AF65-F5344CB8AC3E}">
        <p14:creationId xmlns:p14="http://schemas.microsoft.com/office/powerpoint/2010/main" val="356039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dirty="0"/>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
        <p:nvSpPr>
          <p:cNvPr id="2" name="Title 1">
            <a:extLst>
              <a:ext uri="{FF2B5EF4-FFF2-40B4-BE49-F238E27FC236}">
                <a16:creationId xmlns:a16="http://schemas.microsoft.com/office/drawing/2014/main" id="{1D1AB9BF-7191-49BE-991E-7A3D8030DA12}"/>
              </a:ext>
            </a:extLst>
          </p:cNvPr>
          <p:cNvSpPr>
            <a:spLocks noGrp="1"/>
          </p:cNvSpPr>
          <p:nvPr>
            <p:ph type="title" hasCustomPrompt="1"/>
          </p:nvPr>
        </p:nvSpPr>
        <p:spPr/>
        <p:txBody>
          <a:bodyPr/>
          <a:lstStyle>
            <a:lvl1pPr>
              <a:defRPr/>
            </a:lvl1pPr>
          </a:lstStyle>
          <a:p>
            <a:r>
              <a:rPr lang="en-US" dirty="0"/>
              <a:t>Add “Agenda”</a:t>
            </a:r>
          </a:p>
        </p:txBody>
      </p:sp>
    </p:spTree>
    <p:extLst>
      <p:ext uri="{BB962C8B-B14F-4D97-AF65-F5344CB8AC3E}">
        <p14:creationId xmlns:p14="http://schemas.microsoft.com/office/powerpoint/2010/main" val="340214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20553644"/>
      </p:ext>
    </p:extLst>
  </p:cSld>
  <p:clrMapOvr>
    <a:masterClrMapping/>
  </p:clrMapOvr>
  <p:extLst>
    <p:ext uri="{DCECCB84-F9BA-43D5-87BE-67443E8EF086}">
      <p15:sldGuideLst xmlns:p15="http://schemas.microsoft.com/office/powerpoint/2012/main">
        <p15:guide id="1" orient="horz" pos="912"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rgbClr val="2D4E6B"/>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lang="en-US" sz="2400" kern="1200" smtClean="0">
                <a:solidFill>
                  <a:schemeClr val="tx1">
                    <a:lumMod val="75000"/>
                    <a:lumOff val="25000"/>
                  </a:schemeClr>
                </a:solidFill>
                <a:latin typeface="+mn-lt"/>
                <a:ea typeface="+mn-ea"/>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a:p>
        </p:txBody>
      </p:sp>
    </p:spTree>
    <p:extLst>
      <p:ext uri="{BB962C8B-B14F-4D97-AF65-F5344CB8AC3E}">
        <p14:creationId xmlns:p14="http://schemas.microsoft.com/office/powerpoint/2010/main" val="312573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286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503169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lvl1pPr>
              <a:defRPr>
                <a:solidFill>
                  <a:srgbClr val="2D4E6B"/>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8651" y="1447800"/>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8651" y="2271712"/>
            <a:ext cx="3868340"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7959" y="1447800"/>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7959" y="2271712"/>
            <a:ext cx="3887391"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353675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384095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17488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3551696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FEFAC60-7414-4FDE-BD15-9938009D9735}"/>
              </a:ext>
              <a:ext uri="{C183D7F6-B498-43B3-948B-1728B52AA6E4}">
                <adec:decorative xmlns:adec="http://schemas.microsoft.com/office/drawing/2017/decorative" val="1"/>
              </a:ext>
            </a:extLst>
          </p:cNvPr>
          <p:cNvPicPr>
            <a:picLocks noChangeAspect="1"/>
          </p:cNvPicPr>
          <p:nvPr userDrawn="1"/>
        </p:nvPicPr>
        <p:blipFill rotWithShape="1">
          <a:blip r:embed="rId15">
            <a:alphaModFix amt="20000"/>
            <a:extLst>
              <a:ext uri="{28A0092B-C50C-407E-A947-70E740481C1C}">
                <a14:useLocalDpi xmlns:a14="http://schemas.microsoft.com/office/drawing/2010/main" val="0"/>
              </a:ext>
            </a:extLst>
          </a:blip>
          <a:srcRect l="19061" t="22044"/>
          <a:stretch/>
        </p:blipFill>
        <p:spPr>
          <a:xfrm>
            <a:off x="-1" y="0"/>
            <a:ext cx="1877831" cy="1758156"/>
          </a:xfrm>
          <a:prstGeom prst="rect">
            <a:avLst/>
          </a:prstGeom>
        </p:spPr>
      </p:pic>
      <p:sp>
        <p:nvSpPr>
          <p:cNvPr id="2" name="Title Placeholder 1"/>
          <p:cNvSpPr>
            <a:spLocks noGrp="1"/>
          </p:cNvSpPr>
          <p:nvPr>
            <p:ph type="title"/>
          </p:nvPr>
        </p:nvSpPr>
        <p:spPr>
          <a:xfrm>
            <a:off x="628650" y="0"/>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460498"/>
            <a:ext cx="7886700" cy="5260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id="{6CAAE399-9663-4155-9710-CBEED152DDAD}"/>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140566" y="5663696"/>
            <a:ext cx="764198" cy="1026534"/>
          </a:xfrm>
          <a:prstGeom prst="rect">
            <a:avLst/>
          </a:prstGeom>
        </p:spPr>
      </p:pic>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lang="en-US" sz="1600" kern="1200" smtClean="0">
                <a:solidFill>
                  <a:srgbClr val="2D4E6B"/>
                </a:solidFill>
                <a:latin typeface="+mn-lt"/>
                <a:ea typeface="+mn-ea"/>
                <a:cs typeface="Times New Roman" panose="02020603050405020304" pitchFamily="18" charset="0"/>
              </a:defRPr>
            </a:lvl1pPr>
          </a:lstStyle>
          <a:p>
            <a:fld id="{A0EC8638-D38E-4C5B-8C11-DA859CF37C29}" type="slidenum">
              <a:rPr lang="en-US" smtClean="0"/>
              <a:pPr/>
              <a:t>‹#›</a:t>
            </a:fld>
            <a:endParaRPr lang="en-US" dirty="0"/>
          </a:p>
        </p:txBody>
      </p:sp>
    </p:spTree>
    <p:extLst>
      <p:ext uri="{BB962C8B-B14F-4D97-AF65-F5344CB8AC3E}">
        <p14:creationId xmlns:p14="http://schemas.microsoft.com/office/powerpoint/2010/main" val="2720461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3"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81" r:id="rId12"/>
    <p:sldLayoutId id="2147483682" r:id="rId13"/>
  </p:sldLayoutIdLst>
  <p:hf hdr="0" ftr="0"/>
  <p:txStyles>
    <p:titleStyle>
      <a:lvl1pPr algn="l" defTabSz="914400" rtl="0" eaLnBrk="1" latinLnBrk="0" hangingPunct="1">
        <a:lnSpc>
          <a:spcPct val="90000"/>
        </a:lnSpc>
        <a:spcBef>
          <a:spcPct val="0"/>
        </a:spcBef>
        <a:buNone/>
        <a:defRPr lang="en-US" sz="4800" kern="1200" dirty="0">
          <a:solidFill>
            <a:srgbClr val="2D4E6B"/>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dirty="0" smtClean="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dhcfp.nv.gov/uploadedFiles/dhcfpnvgov/content/Resources/AdminSupport/Manuals/MSP/Sec4/4.19%20MASTER%2009-12-18.pdf" TargetMode="External"/><Relationship Id="rId2" Type="http://schemas.openxmlformats.org/officeDocument/2006/relationships/hyperlink" Target="http://dhcfp.nv.gov/Resources/AdminSupport/Manuals/MSM/C700/Chapter70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cid:image005.png@01D6C26D.35DAE4D0"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www.kff.org/medicaid/state-indicator/medicaid-to-medicare-fee-index/?currentTimeframe=0&amp;sortModel=%7B%22colId%22:%22All%20Services%22,%22sort%22:%22desc%22%7D"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dhcfp.nv.gov/uploadedFiles/dhcfpnvgov/content/Resources/Rates/Quadrennial%20Rate%20Review%20Yearly%20Schedule%20(20200710).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leg.state.nv.us/Session/80th2019/Exhibits/Assembly/HHS/AHHS317F.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023B8FD-6F5C-4671-8186-9677D1CED96B}"/>
              </a:ext>
            </a:extLst>
          </p:cNvPr>
          <p:cNvSpPr>
            <a:spLocks noGrp="1"/>
          </p:cNvSpPr>
          <p:nvPr>
            <p:ph type="body" sz="quarter" idx="13"/>
          </p:nvPr>
        </p:nvSpPr>
        <p:spPr>
          <a:xfrm>
            <a:off x="685800" y="4350827"/>
            <a:ext cx="7772400" cy="983172"/>
          </a:xfrm>
        </p:spPr>
        <p:txBody>
          <a:bodyPr>
            <a:noAutofit/>
          </a:bodyPr>
          <a:lstStyle/>
          <a:p>
            <a:r>
              <a:rPr lang="en-US" sz="2800" dirty="0"/>
              <a:t>Nevada Medicaid and Comparative Reimbursement Rates Across States</a:t>
            </a:r>
          </a:p>
        </p:txBody>
      </p:sp>
      <p:sp>
        <p:nvSpPr>
          <p:cNvPr id="5" name="Date Placeholder 3">
            <a:extLst>
              <a:ext uri="{FF2B5EF4-FFF2-40B4-BE49-F238E27FC236}">
                <a16:creationId xmlns:a16="http://schemas.microsoft.com/office/drawing/2014/main" id="{235E7C23-7442-41E2-9169-41D12BC52E61}"/>
              </a:ext>
            </a:extLst>
          </p:cNvPr>
          <p:cNvSpPr txBox="1">
            <a:spLocks/>
          </p:cNvSpPr>
          <p:nvPr/>
        </p:nvSpPr>
        <p:spPr>
          <a:xfrm>
            <a:off x="628650" y="6365587"/>
            <a:ext cx="2057400" cy="365125"/>
          </a:xfrm>
          <a:prstGeom prst="rect">
            <a:avLst/>
          </a:prstGeom>
        </p:spPr>
        <p:txBody>
          <a:bodyPr anchor="ctr"/>
          <a:lstStyle>
            <a:defPPr>
              <a:defRPr lang="en-US"/>
            </a:defPPr>
            <a:lvl1pPr marL="0" algn="l" defTabSz="457200" rtl="0" eaLnBrk="1" latinLnBrk="0" hangingPunct="1">
              <a:defRPr sz="1800" kern="1200">
                <a:solidFill>
                  <a:srgbClr val="2D4E6B"/>
                </a:solidFill>
                <a:latin typeface="+mn-lt"/>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November 30, 2020</a:t>
            </a:r>
          </a:p>
        </p:txBody>
      </p:sp>
      <p:sp>
        <p:nvSpPr>
          <p:cNvPr id="7" name="Title 1">
            <a:extLst>
              <a:ext uri="{FF2B5EF4-FFF2-40B4-BE49-F238E27FC236}">
                <a16:creationId xmlns:a16="http://schemas.microsoft.com/office/drawing/2014/main" id="{CAD9EBB5-2060-4DAD-A1D5-560DCB7EE613}"/>
              </a:ext>
            </a:extLst>
          </p:cNvPr>
          <p:cNvSpPr>
            <a:spLocks noGrp="1"/>
          </p:cNvSpPr>
          <p:nvPr>
            <p:ph type="ctrTitle"/>
          </p:nvPr>
        </p:nvSpPr>
        <p:spPr>
          <a:xfrm>
            <a:off x="685800" y="5292355"/>
            <a:ext cx="7772400" cy="466344"/>
          </a:xfrm>
        </p:spPr>
        <p:txBody>
          <a:bodyPr>
            <a:normAutofit fontScale="90000"/>
          </a:bodyPr>
          <a:lstStyle/>
          <a:p>
            <a:r>
              <a:rPr lang="en-US" dirty="0"/>
              <a:t>Division of Health Care Financing and Policy</a:t>
            </a:r>
          </a:p>
        </p:txBody>
      </p:sp>
      <p:sp>
        <p:nvSpPr>
          <p:cNvPr id="8" name="Subtitle 2">
            <a:extLst>
              <a:ext uri="{FF2B5EF4-FFF2-40B4-BE49-F238E27FC236}">
                <a16:creationId xmlns:a16="http://schemas.microsoft.com/office/drawing/2014/main" id="{00B3BBA4-4139-4C40-8C0F-1C7CB4BAEE82}"/>
              </a:ext>
            </a:extLst>
          </p:cNvPr>
          <p:cNvSpPr>
            <a:spLocks noGrp="1"/>
          </p:cNvSpPr>
          <p:nvPr>
            <p:ph type="subTitle" idx="1"/>
          </p:nvPr>
        </p:nvSpPr>
        <p:spPr>
          <a:xfrm>
            <a:off x="1143000" y="5780636"/>
            <a:ext cx="6858000" cy="466344"/>
          </a:xfrm>
        </p:spPr>
        <p:txBody>
          <a:bodyPr/>
          <a:lstStyle/>
          <a:p>
            <a:r>
              <a:rPr lang="en-US" dirty="0">
                <a:solidFill>
                  <a:srgbClr val="2D4E6B"/>
                </a:solidFill>
              </a:rPr>
              <a:t>Suzanne Bierman, Administrator</a:t>
            </a:r>
          </a:p>
        </p:txBody>
      </p:sp>
    </p:spTree>
    <p:extLst>
      <p:ext uri="{BB962C8B-B14F-4D97-AF65-F5344CB8AC3E}">
        <p14:creationId xmlns:p14="http://schemas.microsoft.com/office/powerpoint/2010/main" val="250589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35C8BA3-480D-45F5-B4EB-4F6BA2573381}"/>
              </a:ext>
            </a:extLst>
          </p:cNvPr>
          <p:cNvSpPr>
            <a:spLocks noGrp="1"/>
          </p:cNvSpPr>
          <p:nvPr>
            <p:ph type="sldNum" sz="quarter" idx="12"/>
          </p:nvPr>
        </p:nvSpPr>
        <p:spPr/>
        <p:txBody>
          <a:bodyPr/>
          <a:lstStyle/>
          <a:p>
            <a:fld id="{A0EC8638-D38E-4C5B-8C11-DA859CF37C29}" type="slidenum">
              <a:rPr lang="en-US" smtClean="0"/>
              <a:t>2</a:t>
            </a:fld>
            <a:endParaRPr lang="en-US"/>
          </a:p>
        </p:txBody>
      </p:sp>
      <p:sp>
        <p:nvSpPr>
          <p:cNvPr id="4" name="Title 3">
            <a:extLst>
              <a:ext uri="{FF2B5EF4-FFF2-40B4-BE49-F238E27FC236}">
                <a16:creationId xmlns:a16="http://schemas.microsoft.com/office/drawing/2014/main" id="{F354B16C-064F-4418-8E7A-A3D08450DDE9}"/>
              </a:ext>
            </a:extLst>
          </p:cNvPr>
          <p:cNvSpPr>
            <a:spLocks noGrp="1"/>
          </p:cNvSpPr>
          <p:nvPr>
            <p:ph type="title"/>
          </p:nvPr>
        </p:nvSpPr>
        <p:spPr/>
        <p:txBody>
          <a:bodyPr>
            <a:normAutofit/>
          </a:bodyPr>
          <a:lstStyle/>
          <a:p>
            <a:r>
              <a:rPr lang="en-US" sz="4000" dirty="0"/>
              <a:t>Source of Insurance Coverage in Nevada</a:t>
            </a:r>
          </a:p>
        </p:txBody>
      </p:sp>
      <p:pic>
        <p:nvPicPr>
          <p:cNvPr id="1026" name="Picture 1">
            <a:extLst>
              <a:ext uri="{FF2B5EF4-FFF2-40B4-BE49-F238E27FC236}">
                <a16:creationId xmlns:a16="http://schemas.microsoft.com/office/drawing/2014/main" id="{75BE3641-6F02-4C79-BD2B-BC38917914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1197301"/>
            <a:ext cx="7352572" cy="534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630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AF4A5E6-ECEE-4E3F-83F2-CC20CB1DAAFD}"/>
              </a:ext>
            </a:extLst>
          </p:cNvPr>
          <p:cNvSpPr>
            <a:spLocks noGrp="1"/>
          </p:cNvSpPr>
          <p:nvPr>
            <p:ph type="sldNum" sz="quarter" idx="12"/>
          </p:nvPr>
        </p:nvSpPr>
        <p:spPr/>
        <p:txBody>
          <a:bodyPr/>
          <a:lstStyle/>
          <a:p>
            <a:fld id="{A0EC8638-D38E-4C5B-8C11-DA859CF37C29}" type="slidenum">
              <a:rPr lang="en-US" smtClean="0"/>
              <a:t>3</a:t>
            </a:fld>
            <a:endParaRPr lang="en-US"/>
          </a:p>
        </p:txBody>
      </p:sp>
      <p:sp>
        <p:nvSpPr>
          <p:cNvPr id="4" name="Title 3">
            <a:extLst>
              <a:ext uri="{FF2B5EF4-FFF2-40B4-BE49-F238E27FC236}">
                <a16:creationId xmlns:a16="http://schemas.microsoft.com/office/drawing/2014/main" id="{55B6FD3F-F547-4667-8475-52FF0E9D35D4}"/>
              </a:ext>
            </a:extLst>
          </p:cNvPr>
          <p:cNvSpPr>
            <a:spLocks noGrp="1"/>
          </p:cNvSpPr>
          <p:nvPr>
            <p:ph type="title"/>
          </p:nvPr>
        </p:nvSpPr>
        <p:spPr/>
        <p:txBody>
          <a:bodyPr>
            <a:normAutofit/>
          </a:bodyPr>
          <a:lstStyle/>
          <a:p>
            <a:r>
              <a:rPr lang="en-US" sz="4000" dirty="0"/>
              <a:t>Source of Insurance Coverage in Nevada</a:t>
            </a:r>
          </a:p>
        </p:txBody>
      </p:sp>
      <p:pic>
        <p:nvPicPr>
          <p:cNvPr id="1026" name="Picture 2">
            <a:extLst>
              <a:ext uri="{FF2B5EF4-FFF2-40B4-BE49-F238E27FC236}">
                <a16:creationId xmlns:a16="http://schemas.microsoft.com/office/drawing/2014/main" id="{0ECE3B4C-0E5E-4E3C-A00A-A1CF384161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169" y="1136914"/>
            <a:ext cx="7696673" cy="558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1284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35C8BA3-480D-45F5-B4EB-4F6BA2573381}"/>
              </a:ext>
            </a:extLst>
          </p:cNvPr>
          <p:cNvSpPr>
            <a:spLocks noGrp="1"/>
          </p:cNvSpPr>
          <p:nvPr>
            <p:ph type="sldNum" sz="quarter" idx="12"/>
          </p:nvPr>
        </p:nvSpPr>
        <p:spPr/>
        <p:txBody>
          <a:bodyPr/>
          <a:lstStyle/>
          <a:p>
            <a:fld id="{A0EC8638-D38E-4C5B-8C11-DA859CF37C29}" type="slidenum">
              <a:rPr lang="en-US" smtClean="0"/>
              <a:t>4</a:t>
            </a:fld>
            <a:endParaRPr lang="en-US"/>
          </a:p>
        </p:txBody>
      </p:sp>
      <p:sp>
        <p:nvSpPr>
          <p:cNvPr id="4" name="Title 3">
            <a:extLst>
              <a:ext uri="{FF2B5EF4-FFF2-40B4-BE49-F238E27FC236}">
                <a16:creationId xmlns:a16="http://schemas.microsoft.com/office/drawing/2014/main" id="{F354B16C-064F-4418-8E7A-A3D08450DDE9}"/>
              </a:ext>
            </a:extLst>
          </p:cNvPr>
          <p:cNvSpPr>
            <a:spLocks noGrp="1"/>
          </p:cNvSpPr>
          <p:nvPr>
            <p:ph type="title"/>
          </p:nvPr>
        </p:nvSpPr>
        <p:spPr/>
        <p:txBody>
          <a:bodyPr>
            <a:normAutofit/>
          </a:bodyPr>
          <a:lstStyle/>
          <a:p>
            <a:r>
              <a:rPr lang="en-US" sz="4000" dirty="0"/>
              <a:t>Nevada Medicaid Rate Overview</a:t>
            </a:r>
          </a:p>
        </p:txBody>
      </p:sp>
      <p:sp>
        <p:nvSpPr>
          <p:cNvPr id="6" name="Content Placeholder 5">
            <a:extLst>
              <a:ext uri="{FF2B5EF4-FFF2-40B4-BE49-F238E27FC236}">
                <a16:creationId xmlns:a16="http://schemas.microsoft.com/office/drawing/2014/main" id="{405D1EBB-E852-4421-ACB3-55A3EF72D73A}"/>
              </a:ext>
            </a:extLst>
          </p:cNvPr>
          <p:cNvSpPr>
            <a:spLocks noGrp="1"/>
          </p:cNvSpPr>
          <p:nvPr>
            <p:ph idx="1"/>
          </p:nvPr>
        </p:nvSpPr>
        <p:spPr>
          <a:xfrm>
            <a:off x="304800" y="1095374"/>
            <a:ext cx="7886700" cy="5260977"/>
          </a:xfrm>
        </p:spPr>
        <p:txBody>
          <a:bodyPr>
            <a:noAutofit/>
          </a:bodyPr>
          <a:lstStyle/>
          <a:p>
            <a:pPr marL="457200" lvl="0" indent="-457200">
              <a:buFont typeface="Arial" panose="020B0604020202020204" pitchFamily="34" charset="0"/>
              <a:buChar char="•"/>
            </a:pPr>
            <a:r>
              <a:rPr lang="en-US" sz="2000" dirty="0"/>
              <a:t>As of October 2020, Nevada Medicaid has 38,290 enrolled providers across 64 provider types and numerous specialties.</a:t>
            </a:r>
          </a:p>
          <a:p>
            <a:pPr marL="457200" lvl="0" indent="-457200">
              <a:buFont typeface="Arial" panose="020B0604020202020204" pitchFamily="34" charset="0"/>
              <a:buChar char="•"/>
            </a:pPr>
            <a:endParaRPr lang="en-US" sz="2000" dirty="0"/>
          </a:p>
          <a:p>
            <a:pPr marL="457200" lvl="0" indent="-457200">
              <a:buFont typeface="Arial" panose="020B0604020202020204" pitchFamily="34" charset="0"/>
              <a:buChar char="•"/>
            </a:pPr>
            <a:r>
              <a:rPr lang="en-US" sz="2000" dirty="0"/>
              <a:t>Nevada Medicaid has over 290,000 active reimbursement rates.</a:t>
            </a:r>
          </a:p>
          <a:p>
            <a:pPr marL="457200" lvl="0" indent="-457200">
              <a:buFont typeface="Arial" panose="020B0604020202020204" pitchFamily="34" charset="0"/>
              <a:buChar char="•"/>
            </a:pPr>
            <a:endParaRPr lang="en-US" sz="2000" dirty="0"/>
          </a:p>
          <a:p>
            <a:pPr marL="457200" lvl="0" indent="-457200">
              <a:buFont typeface="Arial" panose="020B0604020202020204" pitchFamily="34" charset="0"/>
              <a:buChar char="•"/>
            </a:pPr>
            <a:r>
              <a:rPr lang="en-US" sz="2000" dirty="0"/>
              <a:t>Fee-for-service rate development methodologies include:</a:t>
            </a:r>
          </a:p>
          <a:p>
            <a:pPr marL="857250" lvl="1">
              <a:buFont typeface="Arial" panose="020B0604020202020204" pitchFamily="34" charset="0"/>
              <a:buChar char="•"/>
            </a:pPr>
            <a:r>
              <a:rPr lang="en-US" sz="2000" dirty="0"/>
              <a:t>Fee Schedule-based – set using relevant Medicare Fee Schedules and adjustment factors such Relative Value Units and location adjustments.</a:t>
            </a:r>
          </a:p>
          <a:p>
            <a:pPr marL="857250" lvl="1">
              <a:buFont typeface="Arial" panose="020B0604020202020204" pitchFamily="34" charset="0"/>
              <a:buChar char="•"/>
            </a:pPr>
            <a:r>
              <a:rPr lang="en-US" sz="2000" dirty="0"/>
              <a:t>Cost-based – set using cost factors such as paid wages and time studies.</a:t>
            </a:r>
          </a:p>
          <a:p>
            <a:pPr marL="857250" lvl="1">
              <a:buFont typeface="Arial" panose="020B0604020202020204" pitchFamily="34" charset="0"/>
              <a:buChar char="•"/>
            </a:pPr>
            <a:r>
              <a:rPr lang="en-US" sz="2000" dirty="0"/>
              <a:t>Prospective Payment System Rates – flat rates for a service, encounter, or time period. May be based on cost report data.</a:t>
            </a:r>
          </a:p>
          <a:p>
            <a:pPr marL="857250" lvl="1">
              <a:buFont typeface="Arial" panose="020B0604020202020204" pitchFamily="34" charset="0"/>
              <a:buChar char="•"/>
            </a:pPr>
            <a:r>
              <a:rPr lang="en-US" sz="2000" dirty="0"/>
              <a:t>Negotiated Rates – provider specific rates for out-of-state providers or specialized care.</a:t>
            </a:r>
          </a:p>
          <a:p>
            <a:pPr marL="0" indent="0">
              <a:buNone/>
            </a:pPr>
            <a:endParaRPr lang="en-US" sz="1800" dirty="0"/>
          </a:p>
        </p:txBody>
      </p:sp>
    </p:spTree>
    <p:extLst>
      <p:ext uri="{BB962C8B-B14F-4D97-AF65-F5344CB8AC3E}">
        <p14:creationId xmlns:p14="http://schemas.microsoft.com/office/powerpoint/2010/main" val="385046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9FC56D-607B-423D-81EF-982EA7A908F4}"/>
              </a:ext>
            </a:extLst>
          </p:cNvPr>
          <p:cNvSpPr>
            <a:spLocks noGrp="1"/>
          </p:cNvSpPr>
          <p:nvPr>
            <p:ph idx="1"/>
          </p:nvPr>
        </p:nvSpPr>
        <p:spPr/>
        <p:txBody>
          <a:bodyPr>
            <a:noAutofit/>
          </a:bodyPr>
          <a:lstStyle/>
          <a:p>
            <a:pPr marL="0" indent="0">
              <a:buNone/>
            </a:pPr>
            <a:r>
              <a:rPr lang="en-US" sz="2200" dirty="0"/>
              <a:t>The Rate Analysis and Development (RAD) Unit is responsible for rate development, rate studies/reviews, rate appeals, Medicaid Rate Policies and scheduled rate updates. RAD is also responsible for the fiscal impact analyses associated with these processes.</a:t>
            </a:r>
          </a:p>
          <a:p>
            <a:pPr marL="0" indent="0">
              <a:buNone/>
            </a:pPr>
            <a:r>
              <a:rPr lang="en-US" sz="2200" dirty="0"/>
              <a:t>Rates Policy is located in the Medicaid Services Manual, Chapter 700: </a:t>
            </a:r>
            <a:r>
              <a:rPr lang="en-US" sz="2200" u="sng" dirty="0">
                <a:hlinkClick r:id="rId2"/>
              </a:rPr>
              <a:t>MSM 700 PDF</a:t>
            </a:r>
            <a:endParaRPr lang="en-US" sz="2200" dirty="0"/>
          </a:p>
          <a:p>
            <a:pPr marL="0" indent="0">
              <a:buNone/>
            </a:pPr>
            <a:r>
              <a:rPr lang="en-US" sz="2200" dirty="0"/>
              <a:t>Methods and standards used to determine rates for Nevada Medicaid are located in the Nevada State Plan under Section 4.19 – Payment for Services: </a:t>
            </a:r>
            <a:r>
              <a:rPr lang="en-US" sz="2200" u="sng" dirty="0">
                <a:hlinkClick r:id="rId3"/>
              </a:rPr>
              <a:t>Nevada State Plan - 4.19 PDF</a:t>
            </a:r>
            <a:endParaRPr lang="en-US" sz="2200" u="sng" dirty="0"/>
          </a:p>
          <a:p>
            <a:pPr marL="0" indent="0">
              <a:buNone/>
            </a:pPr>
            <a:r>
              <a:rPr lang="en-US" sz="2200" dirty="0"/>
              <a:t>Changes to rate methodologies require a State Plan Amendment (SPA).  Workshops and public hearings are held prior to submitting a SPA to CMS allowing providers and stakeholders the opportunity to provide public comment.  The proposed changes are sent to the Centers for Medicare and Medicaid Services (CMS) for review and approval.   </a:t>
            </a:r>
          </a:p>
        </p:txBody>
      </p:sp>
      <p:sp>
        <p:nvSpPr>
          <p:cNvPr id="3" name="Slide Number Placeholder 2">
            <a:extLst>
              <a:ext uri="{FF2B5EF4-FFF2-40B4-BE49-F238E27FC236}">
                <a16:creationId xmlns:a16="http://schemas.microsoft.com/office/drawing/2014/main" id="{CAD41CEE-D74F-4D25-8095-70C93FFCE2BF}"/>
              </a:ext>
            </a:extLst>
          </p:cNvPr>
          <p:cNvSpPr>
            <a:spLocks noGrp="1"/>
          </p:cNvSpPr>
          <p:nvPr>
            <p:ph type="sldNum" sz="quarter" idx="12"/>
          </p:nvPr>
        </p:nvSpPr>
        <p:spPr/>
        <p:txBody>
          <a:bodyPr/>
          <a:lstStyle/>
          <a:p>
            <a:fld id="{A0EC8638-D38E-4C5B-8C11-DA859CF37C29}" type="slidenum">
              <a:rPr lang="en-US" smtClean="0"/>
              <a:t>5</a:t>
            </a:fld>
            <a:endParaRPr lang="en-US" dirty="0"/>
          </a:p>
        </p:txBody>
      </p:sp>
      <p:sp>
        <p:nvSpPr>
          <p:cNvPr id="4" name="Title 3">
            <a:extLst>
              <a:ext uri="{FF2B5EF4-FFF2-40B4-BE49-F238E27FC236}">
                <a16:creationId xmlns:a16="http://schemas.microsoft.com/office/drawing/2014/main" id="{013671CF-834A-4BA3-BD6D-75EE0B187694}"/>
              </a:ext>
            </a:extLst>
          </p:cNvPr>
          <p:cNvSpPr>
            <a:spLocks noGrp="1"/>
          </p:cNvSpPr>
          <p:nvPr>
            <p:ph type="title"/>
          </p:nvPr>
        </p:nvSpPr>
        <p:spPr/>
        <p:txBody>
          <a:bodyPr>
            <a:normAutofit fontScale="90000"/>
          </a:bodyPr>
          <a:lstStyle/>
          <a:p>
            <a:br>
              <a:rPr lang="en-US" sz="4000" dirty="0"/>
            </a:br>
            <a:r>
              <a:rPr lang="en-US" sz="4000" dirty="0"/>
              <a:t>Overview of Rate Analysis and Development</a:t>
            </a:r>
            <a:endParaRPr lang="en-US" dirty="0"/>
          </a:p>
        </p:txBody>
      </p:sp>
    </p:spTree>
    <p:extLst>
      <p:ext uri="{BB962C8B-B14F-4D97-AF65-F5344CB8AC3E}">
        <p14:creationId xmlns:p14="http://schemas.microsoft.com/office/powerpoint/2010/main" val="136443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35C8BA3-480D-45F5-B4EB-4F6BA2573381}"/>
              </a:ext>
            </a:extLst>
          </p:cNvPr>
          <p:cNvSpPr>
            <a:spLocks noGrp="1"/>
          </p:cNvSpPr>
          <p:nvPr>
            <p:ph type="sldNum" sz="quarter" idx="12"/>
          </p:nvPr>
        </p:nvSpPr>
        <p:spPr/>
        <p:txBody>
          <a:bodyPr/>
          <a:lstStyle/>
          <a:p>
            <a:fld id="{A0EC8638-D38E-4C5B-8C11-DA859CF37C29}" type="slidenum">
              <a:rPr lang="en-US" smtClean="0"/>
              <a:t>6</a:t>
            </a:fld>
            <a:endParaRPr lang="en-US"/>
          </a:p>
        </p:txBody>
      </p:sp>
      <p:sp>
        <p:nvSpPr>
          <p:cNvPr id="4" name="Title 3">
            <a:extLst>
              <a:ext uri="{FF2B5EF4-FFF2-40B4-BE49-F238E27FC236}">
                <a16:creationId xmlns:a16="http://schemas.microsoft.com/office/drawing/2014/main" id="{F354B16C-064F-4418-8E7A-A3D08450DDE9}"/>
              </a:ext>
            </a:extLst>
          </p:cNvPr>
          <p:cNvSpPr>
            <a:spLocks noGrp="1"/>
          </p:cNvSpPr>
          <p:nvPr>
            <p:ph type="title"/>
          </p:nvPr>
        </p:nvSpPr>
        <p:spPr/>
        <p:txBody>
          <a:bodyPr>
            <a:normAutofit/>
          </a:bodyPr>
          <a:lstStyle/>
          <a:p>
            <a:r>
              <a:rPr lang="en-US" sz="4000" dirty="0"/>
              <a:t>Rate Comparison by Payors (Medicare – Medicaid)</a:t>
            </a:r>
          </a:p>
        </p:txBody>
      </p:sp>
      <p:sp>
        <p:nvSpPr>
          <p:cNvPr id="2" name="Rectangle 2">
            <a:extLst>
              <a:ext uri="{FF2B5EF4-FFF2-40B4-BE49-F238E27FC236}">
                <a16:creationId xmlns:a16="http://schemas.microsoft.com/office/drawing/2014/main" id="{D1798A30-771D-414A-99CE-EA4A8E68AF62}"/>
              </a:ext>
            </a:extLst>
          </p:cNvPr>
          <p:cNvSpPr>
            <a:spLocks noChangeArrowheads="1"/>
          </p:cNvSpPr>
          <p:nvPr/>
        </p:nvSpPr>
        <p:spPr bwMode="auto">
          <a:xfrm>
            <a:off x="180754" y="101009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4">
            <a:extLst>
              <a:ext uri="{FF2B5EF4-FFF2-40B4-BE49-F238E27FC236}">
                <a16:creationId xmlns:a16="http://schemas.microsoft.com/office/drawing/2014/main" id="{D17D7AA1-A99C-4CB8-B63B-FA5251DBA2E9}"/>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93208" y="1635760"/>
            <a:ext cx="8108889" cy="305816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9BFDAC1F-3033-47F7-9630-63CC26CFED0C}"/>
              </a:ext>
            </a:extLst>
          </p:cNvPr>
          <p:cNvSpPr>
            <a:spLocks noChangeArrowheads="1"/>
          </p:cNvSpPr>
          <p:nvPr/>
        </p:nvSpPr>
        <p:spPr bwMode="auto">
          <a:xfrm>
            <a:off x="293208" y="4759477"/>
            <a:ext cx="7926926"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According to the latest national data available from the Kaiser Family Foundation’s </a:t>
            </a: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hlinkClick r:id="rId4"/>
              </a:rPr>
              <a:t>Medicaid-to-Medicare Fee Index</a:t>
            </a: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Nevada’s reimbursement rates were ranked 6</a:t>
            </a:r>
            <a:r>
              <a:rPr kumimoji="0" lang="en-US" altLang="en-US" sz="14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rPr>
              <a:t>th</a:t>
            </a: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highest in the nation for All Services, 6</a:t>
            </a:r>
            <a:r>
              <a:rPr kumimoji="0" lang="en-US" altLang="en-US" sz="14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rPr>
              <a:t>th</a:t>
            </a: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for Primary Care, and 13</a:t>
            </a:r>
            <a:r>
              <a:rPr kumimoji="0" lang="en-US" altLang="en-US" sz="14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rPr>
              <a:t>th</a:t>
            </a: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for Obstetric Care. Calculations based this index indicate that Nevada’s rates for All Services exceeded the national average by 32%, Primary Care by 44%, and Obstetric Services by 20%.</a:t>
            </a:r>
          </a:p>
          <a:p>
            <a:pPr defTabSz="914400">
              <a:spcBef>
                <a:spcPct val="0"/>
              </a:spcBef>
              <a:spcAft>
                <a:spcPct val="0"/>
              </a:spcAft>
            </a:pPr>
            <a:endParaRPr lang="en-US" altLang="en-US" sz="1400" dirty="0">
              <a:latin typeface="Arial" panose="020B0604020202020204" pitchFamily="34" charset="0"/>
              <a:cs typeface="Arial"/>
            </a:endParaRPr>
          </a:p>
          <a:p>
            <a:pPr defTabSz="914400">
              <a:spcBef>
                <a:spcPct val="0"/>
              </a:spcBef>
              <a:spcAft>
                <a:spcPct val="0"/>
              </a:spcAft>
            </a:pPr>
            <a:endParaRPr lang="en-US" altLang="en-US" sz="1400" dirty="0">
              <a:latin typeface="Arial" panose="020B0604020202020204" pitchFamily="34" charset="0"/>
              <a:cs typeface="Arial"/>
            </a:endParaRPr>
          </a:p>
        </p:txBody>
      </p:sp>
    </p:spTree>
    <p:extLst>
      <p:ext uri="{BB962C8B-B14F-4D97-AF65-F5344CB8AC3E}">
        <p14:creationId xmlns:p14="http://schemas.microsoft.com/office/powerpoint/2010/main" val="3905014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35C8BA3-480D-45F5-B4EB-4F6BA2573381}"/>
              </a:ext>
            </a:extLst>
          </p:cNvPr>
          <p:cNvSpPr>
            <a:spLocks noGrp="1"/>
          </p:cNvSpPr>
          <p:nvPr>
            <p:ph type="sldNum" sz="quarter" idx="12"/>
          </p:nvPr>
        </p:nvSpPr>
        <p:spPr/>
        <p:txBody>
          <a:bodyPr/>
          <a:lstStyle/>
          <a:p>
            <a:fld id="{A0EC8638-D38E-4C5B-8C11-DA859CF37C29}" type="slidenum">
              <a:rPr lang="en-US" smtClean="0"/>
              <a:t>7</a:t>
            </a:fld>
            <a:endParaRPr lang="en-US"/>
          </a:p>
        </p:txBody>
      </p:sp>
      <p:sp>
        <p:nvSpPr>
          <p:cNvPr id="4" name="Title 3">
            <a:extLst>
              <a:ext uri="{FF2B5EF4-FFF2-40B4-BE49-F238E27FC236}">
                <a16:creationId xmlns:a16="http://schemas.microsoft.com/office/drawing/2014/main" id="{F354B16C-064F-4418-8E7A-A3D08450DDE9}"/>
              </a:ext>
            </a:extLst>
          </p:cNvPr>
          <p:cNvSpPr>
            <a:spLocks noGrp="1"/>
          </p:cNvSpPr>
          <p:nvPr>
            <p:ph type="title"/>
          </p:nvPr>
        </p:nvSpPr>
        <p:spPr/>
        <p:txBody>
          <a:bodyPr>
            <a:normAutofit/>
          </a:bodyPr>
          <a:lstStyle/>
          <a:p>
            <a:r>
              <a:rPr lang="en-US" sz="4000" dirty="0">
                <a:cs typeface="Times New Roman"/>
              </a:rPr>
              <a:t>Legislative Studies - AB108 and 116</a:t>
            </a:r>
            <a:endParaRPr lang="en-US" sz="4000" dirty="0"/>
          </a:p>
        </p:txBody>
      </p:sp>
      <p:sp>
        <p:nvSpPr>
          <p:cNvPr id="2" name="Rectangle 2">
            <a:extLst>
              <a:ext uri="{FF2B5EF4-FFF2-40B4-BE49-F238E27FC236}">
                <a16:creationId xmlns:a16="http://schemas.microsoft.com/office/drawing/2014/main" id="{D1798A30-771D-414A-99CE-EA4A8E68AF62}"/>
              </a:ext>
            </a:extLst>
          </p:cNvPr>
          <p:cNvSpPr>
            <a:spLocks noChangeArrowheads="1"/>
          </p:cNvSpPr>
          <p:nvPr/>
        </p:nvSpPr>
        <p:spPr bwMode="auto">
          <a:xfrm>
            <a:off x="180754" y="101009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Content Placeholder 1">
            <a:extLst>
              <a:ext uri="{FF2B5EF4-FFF2-40B4-BE49-F238E27FC236}">
                <a16:creationId xmlns:a16="http://schemas.microsoft.com/office/drawing/2014/main" id="{2943E697-8FCA-4E7A-BEBD-A85B132F8B2F}"/>
              </a:ext>
            </a:extLst>
          </p:cNvPr>
          <p:cNvSpPr>
            <a:spLocks noGrp="1"/>
          </p:cNvSpPr>
          <p:nvPr>
            <p:ph idx="1"/>
          </p:nvPr>
        </p:nvSpPr>
        <p:spPr>
          <a:xfrm>
            <a:off x="618212" y="1011649"/>
            <a:ext cx="7886700" cy="5260977"/>
          </a:xfrm>
        </p:spPr>
        <p:txBody>
          <a:bodyPr vert="horz" lIns="91440" tIns="45720" rIns="91440" bIns="45720" rtlCol="0" anchor="t">
            <a:noAutofit/>
          </a:bodyPr>
          <a:lstStyle/>
          <a:p>
            <a:pPr marL="342900" indent="-342900">
              <a:buFont typeface="Arial"/>
              <a:buChar char="•"/>
            </a:pPr>
            <a:r>
              <a:rPr lang="en-US" sz="2400" dirty="0">
                <a:ea typeface="+mn-lt"/>
                <a:cs typeface="+mn-lt"/>
              </a:rPr>
              <a:t>Assembly Bill 108 that passed in the 2017 legislative session mandates review by DHCFP of all rates every four years. </a:t>
            </a:r>
          </a:p>
          <a:p>
            <a:pPr marL="457200" indent="-457200">
              <a:buFont typeface="Arial" panose="020B0604020202020204" pitchFamily="34" charset="0"/>
              <a:buChar char="•"/>
            </a:pPr>
            <a:r>
              <a:rPr lang="en-US" sz="2400" dirty="0"/>
              <a:t>As of January 2019, there are over 290,000 active rates for Nevada Medicaid, covering 64 provider types. (A provider type indicates what kind of provider is doing the billing.  Provider types may include individuals, facilities, or other organizational structures.)</a:t>
            </a:r>
          </a:p>
          <a:p>
            <a:pPr marL="857250" lvl="1">
              <a:buFont typeface="Arial" panose="020B0604020202020204" pitchFamily="34" charset="0"/>
              <a:buChar char="•"/>
            </a:pPr>
            <a:r>
              <a:rPr lang="en-US" dirty="0"/>
              <a:t>The rate review process is organized by Provider Type. The schedule of reviews is posted here: </a:t>
            </a:r>
            <a:r>
              <a:rPr lang="en-US" u="sng" dirty="0">
                <a:hlinkClick r:id="rId2"/>
              </a:rPr>
              <a:t>Quad. Yr. Review Schedule.xlsx (nv.gov)</a:t>
            </a:r>
            <a:endParaRPr lang="en-US" dirty="0"/>
          </a:p>
          <a:p>
            <a:pPr marL="342900" indent="-342900">
              <a:buFont typeface="Arial"/>
              <a:buChar char="•"/>
            </a:pPr>
            <a:endParaRPr lang="en-US" sz="2400" dirty="0"/>
          </a:p>
          <a:p>
            <a:pPr marL="0" indent="0">
              <a:buNone/>
            </a:pPr>
            <a:endParaRPr lang="en-US" sz="1700" dirty="0"/>
          </a:p>
        </p:txBody>
      </p:sp>
    </p:spTree>
    <p:extLst>
      <p:ext uri="{BB962C8B-B14F-4D97-AF65-F5344CB8AC3E}">
        <p14:creationId xmlns:p14="http://schemas.microsoft.com/office/powerpoint/2010/main" val="3508953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62594D-9206-415F-A2F9-E334C358987A}"/>
              </a:ext>
            </a:extLst>
          </p:cNvPr>
          <p:cNvSpPr>
            <a:spLocks noGrp="1"/>
          </p:cNvSpPr>
          <p:nvPr>
            <p:ph idx="1"/>
          </p:nvPr>
        </p:nvSpPr>
        <p:spPr/>
        <p:txBody>
          <a:bodyPr/>
          <a:lstStyle/>
          <a:p>
            <a:pPr marL="342900" indent="-342900">
              <a:buFont typeface="Arial"/>
              <a:buChar char="•"/>
            </a:pPr>
            <a:r>
              <a:rPr lang="en-US" sz="2400" dirty="0">
                <a:ea typeface="+mn-lt"/>
                <a:cs typeface="+mn-lt"/>
              </a:rPr>
              <a:t>AB 116:</a:t>
            </a:r>
          </a:p>
          <a:p>
            <a:pPr marL="342900" indent="-342900">
              <a:buFont typeface="Arial"/>
              <a:buChar char="•"/>
            </a:pPr>
            <a:r>
              <a:rPr lang="en-US" sz="1700" dirty="0">
                <a:ea typeface="+mn-lt"/>
                <a:cs typeface="+mn-lt"/>
              </a:rPr>
              <a:t>Legislation was proposed (but did not pass) in 2019 that would have required DHCFP to conduct an actuarial study to determine the cost to the State of revising certain reimbursement rates .</a:t>
            </a:r>
            <a:endParaRPr lang="en-US" sz="1700" dirty="0">
              <a:ea typeface="+mn-lt"/>
            </a:endParaRPr>
          </a:p>
          <a:p>
            <a:pPr marL="742950" lvl="1">
              <a:buFont typeface="Arial"/>
              <a:buChar char="•"/>
            </a:pPr>
            <a:r>
              <a:rPr lang="en-US" sz="1700" dirty="0">
                <a:ea typeface="+mn-lt"/>
                <a:cs typeface="+mn-lt"/>
              </a:rPr>
              <a:t>DHCFP conducted preliminary analyses in response to a legislative request related to this bill in 2018.  </a:t>
            </a:r>
            <a:endParaRPr lang="en-US" sz="1700" dirty="0">
              <a:cs typeface="Calibri"/>
            </a:endParaRPr>
          </a:p>
          <a:p>
            <a:pPr marL="742950" lvl="1">
              <a:buFont typeface="Arial"/>
              <a:buChar char="•"/>
            </a:pPr>
            <a:r>
              <a:rPr lang="en-US" sz="1700" dirty="0">
                <a:ea typeface="+mn-lt"/>
                <a:cs typeface="+mn-lt"/>
              </a:rPr>
              <a:t>DHCFP estimated that aligning certain Medicaid rates with 2018 Medicare rates would have required an additional $174 million over the biennium in general fund appropriations to align to Medicare rates. </a:t>
            </a:r>
            <a:endParaRPr lang="en-US" sz="1700" dirty="0">
              <a:ea typeface="+mn-lt"/>
            </a:endParaRPr>
          </a:p>
          <a:p>
            <a:pPr marL="742950" lvl="1">
              <a:buFont typeface="Arial"/>
              <a:buChar char="•"/>
            </a:pPr>
            <a:r>
              <a:rPr lang="en-US" sz="1700" dirty="0">
                <a:ea typeface="+mn-lt"/>
                <a:cs typeface="+mn-lt"/>
              </a:rPr>
              <a:t>This was likely understated as many provider types and managed care organizations were not included in the preliminary analyses.  </a:t>
            </a:r>
            <a:endParaRPr lang="en-US" sz="1700" dirty="0">
              <a:ea typeface="+mn-lt"/>
            </a:endParaRPr>
          </a:p>
          <a:p>
            <a:pPr marL="742950" lvl="1">
              <a:buFont typeface="Arial"/>
              <a:buChar char="•"/>
            </a:pPr>
            <a:r>
              <a:rPr lang="en-US" sz="1700" dirty="0">
                <a:ea typeface="+mn-lt"/>
                <a:cs typeface="+mn-lt"/>
              </a:rPr>
              <a:t>Several in-depth actuarial analyses  would be needed to fully develop a more complete understanding of the fiscal impact of aligning Medicaid and Medicare rates. </a:t>
            </a:r>
            <a:endParaRPr lang="en-US" sz="1700" dirty="0">
              <a:ea typeface="+mn-lt"/>
            </a:endParaRPr>
          </a:p>
          <a:p>
            <a:pPr marL="742950" lvl="1">
              <a:buFont typeface="Arial"/>
              <a:buChar char="•"/>
            </a:pPr>
            <a:r>
              <a:rPr lang="en-US" sz="1700" dirty="0">
                <a:ea typeface="+mn-lt"/>
                <a:cs typeface="+mn-lt"/>
              </a:rPr>
              <a:t>Memo available here: </a:t>
            </a:r>
            <a:r>
              <a:rPr lang="en-US" sz="1700" dirty="0">
                <a:ea typeface="+mn-lt"/>
                <a:cs typeface="+mn-lt"/>
                <a:hlinkClick r:id="rId2"/>
              </a:rPr>
              <a:t>https://www.leg.state.nv.us/Session/80th2019/Exhibits/Assembly/HHS/AHHS317F.pdf</a:t>
            </a:r>
            <a:r>
              <a:rPr lang="en-US" sz="1700" dirty="0">
                <a:ea typeface="+mn-lt"/>
                <a:cs typeface="+mn-lt"/>
              </a:rPr>
              <a:t> </a:t>
            </a:r>
            <a:endParaRPr lang="en-US" sz="1700" dirty="0"/>
          </a:p>
          <a:p>
            <a:pPr marL="0" indent="0">
              <a:buNone/>
            </a:pPr>
            <a:endParaRPr lang="en-US" dirty="0"/>
          </a:p>
        </p:txBody>
      </p:sp>
      <p:sp>
        <p:nvSpPr>
          <p:cNvPr id="3" name="Slide Number Placeholder 2">
            <a:extLst>
              <a:ext uri="{FF2B5EF4-FFF2-40B4-BE49-F238E27FC236}">
                <a16:creationId xmlns:a16="http://schemas.microsoft.com/office/drawing/2014/main" id="{AB38563F-C952-462C-854D-709C3DFC3668}"/>
              </a:ext>
            </a:extLst>
          </p:cNvPr>
          <p:cNvSpPr>
            <a:spLocks noGrp="1"/>
          </p:cNvSpPr>
          <p:nvPr>
            <p:ph type="sldNum" sz="quarter" idx="12"/>
          </p:nvPr>
        </p:nvSpPr>
        <p:spPr/>
        <p:txBody>
          <a:bodyPr/>
          <a:lstStyle/>
          <a:p>
            <a:fld id="{A0EC8638-D38E-4C5B-8C11-DA859CF37C29}" type="slidenum">
              <a:rPr lang="en-US" smtClean="0"/>
              <a:t>8</a:t>
            </a:fld>
            <a:endParaRPr lang="en-US"/>
          </a:p>
        </p:txBody>
      </p:sp>
      <p:sp>
        <p:nvSpPr>
          <p:cNvPr id="4" name="Title 3">
            <a:extLst>
              <a:ext uri="{FF2B5EF4-FFF2-40B4-BE49-F238E27FC236}">
                <a16:creationId xmlns:a16="http://schemas.microsoft.com/office/drawing/2014/main" id="{9BD8FEBD-565A-418E-BA5D-EB29D6F3E595}"/>
              </a:ext>
            </a:extLst>
          </p:cNvPr>
          <p:cNvSpPr>
            <a:spLocks noGrp="1"/>
          </p:cNvSpPr>
          <p:nvPr>
            <p:ph type="title"/>
          </p:nvPr>
        </p:nvSpPr>
        <p:spPr/>
        <p:txBody>
          <a:bodyPr>
            <a:normAutofit fontScale="90000"/>
          </a:bodyPr>
          <a:lstStyle/>
          <a:p>
            <a:r>
              <a:rPr lang="en-US" sz="4800" dirty="0">
                <a:cs typeface="Times New Roman"/>
              </a:rPr>
              <a:t>Legislative Studies- AB108 and 116</a:t>
            </a:r>
            <a:endParaRPr lang="en-US" dirty="0"/>
          </a:p>
        </p:txBody>
      </p:sp>
    </p:spTree>
    <p:extLst>
      <p:ext uri="{BB962C8B-B14F-4D97-AF65-F5344CB8AC3E}">
        <p14:creationId xmlns:p14="http://schemas.microsoft.com/office/powerpoint/2010/main" val="47113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D826927-C59E-42E4-96DD-1B79288ECFFB}"/>
              </a:ext>
            </a:extLst>
          </p:cNvPr>
          <p:cNvSpPr>
            <a:spLocks noGrp="1"/>
          </p:cNvSpPr>
          <p:nvPr>
            <p:ph type="sldNum" sz="quarter" idx="12"/>
          </p:nvPr>
        </p:nvSpPr>
        <p:spPr/>
        <p:txBody>
          <a:bodyPr/>
          <a:lstStyle/>
          <a:p>
            <a:fld id="{A0EC8638-D38E-4C5B-8C11-DA859CF37C29}" type="slidenum">
              <a:rPr lang="en-US" smtClean="0"/>
              <a:t>9</a:t>
            </a:fld>
            <a:endParaRPr lang="en-US"/>
          </a:p>
        </p:txBody>
      </p:sp>
      <p:sp>
        <p:nvSpPr>
          <p:cNvPr id="4" name="Title 3">
            <a:extLst>
              <a:ext uri="{FF2B5EF4-FFF2-40B4-BE49-F238E27FC236}">
                <a16:creationId xmlns:a16="http://schemas.microsoft.com/office/drawing/2014/main" id="{10A2A16F-2CCA-440A-A94D-FBC5C1DCE41F}"/>
              </a:ext>
            </a:extLst>
          </p:cNvPr>
          <p:cNvSpPr>
            <a:spLocks noGrp="1"/>
          </p:cNvSpPr>
          <p:nvPr>
            <p:ph type="title"/>
          </p:nvPr>
        </p:nvSpPr>
        <p:spPr>
          <a:xfrm>
            <a:off x="628650" y="2543175"/>
            <a:ext cx="7886700" cy="1325563"/>
          </a:xfrm>
        </p:spPr>
        <p:txBody>
          <a:bodyPr>
            <a:normAutofit/>
          </a:bodyPr>
          <a:lstStyle/>
          <a:p>
            <a:pPr algn="ctr"/>
            <a:r>
              <a:rPr lang="en-US" sz="7200" dirty="0"/>
              <a:t>Questions?</a:t>
            </a:r>
          </a:p>
        </p:txBody>
      </p:sp>
    </p:spTree>
    <p:extLst>
      <p:ext uri="{BB962C8B-B14F-4D97-AF65-F5344CB8AC3E}">
        <p14:creationId xmlns:p14="http://schemas.microsoft.com/office/powerpoint/2010/main" val="2000221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HHS DO Budget Presentation_SL" id="{F48CE9BC-A96D-4D20-BDED-19374B209262}" vid="{C995F5FB-3F9E-4BD3-8F3B-1BA96C20A2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BEE009E865A944DB09750EDDC258783" ma:contentTypeVersion="7" ma:contentTypeDescription="Create a new document." ma:contentTypeScope="" ma:versionID="c9c80e495bc9c978ff6b604065774465">
  <xsd:schema xmlns:xsd="http://www.w3.org/2001/XMLSchema" xmlns:xs="http://www.w3.org/2001/XMLSchema" xmlns:p="http://schemas.microsoft.com/office/2006/metadata/properties" xmlns:ns3="a495067d-e146-4a86-b6c4-2bb2f56a4fc0" xmlns:ns4="decf439b-844c-422a-8c0e-8cb0c3622111" targetNamespace="http://schemas.microsoft.com/office/2006/metadata/properties" ma:root="true" ma:fieldsID="81d62087a1a8d1504b897f7639ceb512" ns3:_="" ns4:_="">
    <xsd:import namespace="a495067d-e146-4a86-b6c4-2bb2f56a4fc0"/>
    <xsd:import namespace="decf439b-844c-422a-8c0e-8cb0c362211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95067d-e146-4a86-b6c4-2bb2f56a4f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ecf439b-844c-422a-8c0e-8cb0c362211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0B32DD-50E9-4D86-A5B8-D91E364F858E}">
  <ds:schemaRefs>
    <ds:schemaRef ds:uri="http://schemas.microsoft.com/sharepoint/v3/contenttype/forms"/>
  </ds:schemaRefs>
</ds:datastoreItem>
</file>

<file path=customXml/itemProps2.xml><?xml version="1.0" encoding="utf-8"?>
<ds:datastoreItem xmlns:ds="http://schemas.openxmlformats.org/officeDocument/2006/customXml" ds:itemID="{D92D703B-7B53-404B-B3AC-1934755CF395}">
  <ds:schemaRefs>
    <ds:schemaRef ds:uri="http://schemas.microsoft.com/office/infopath/2007/PartnerControls"/>
    <ds:schemaRef ds:uri="http://schemas.microsoft.com/office/2006/documentManagement/types"/>
    <ds:schemaRef ds:uri="http://purl.org/dc/elements/1.1/"/>
    <ds:schemaRef ds:uri="http://www.w3.org/XML/1998/namespace"/>
    <ds:schemaRef ds:uri="http://purl.org/dc/terms/"/>
    <ds:schemaRef ds:uri="http://schemas.microsoft.com/office/2006/metadata/properties"/>
    <ds:schemaRef ds:uri="http://schemas.openxmlformats.org/package/2006/metadata/core-properties"/>
    <ds:schemaRef ds:uri="decf439b-844c-422a-8c0e-8cb0c3622111"/>
    <ds:schemaRef ds:uri="a495067d-e146-4a86-b6c4-2bb2f56a4fc0"/>
    <ds:schemaRef ds:uri="http://purl.org/dc/dcmitype/"/>
  </ds:schemaRefs>
</ds:datastoreItem>
</file>

<file path=customXml/itemProps3.xml><?xml version="1.0" encoding="utf-8"?>
<ds:datastoreItem xmlns:ds="http://schemas.openxmlformats.org/officeDocument/2006/customXml" ds:itemID="{5E2AFF1C-58D5-4D4A-AD1C-83BD3F8288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95067d-e146-4a86-b6c4-2bb2f56a4fc0"/>
    <ds:schemaRef ds:uri="decf439b-844c-422a-8c0e-8cb0c36221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DHHS DO Budget Presentation_SL</Template>
  <TotalTime>7203</TotalTime>
  <Words>660</Words>
  <Application>Microsoft Office PowerPoint</Application>
  <PresentationFormat>On-screen Show (4:3)</PresentationFormat>
  <Paragraphs>44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Division of Health Care Financing and Policy</vt:lpstr>
      <vt:lpstr>Source of Insurance Coverage in Nevada</vt:lpstr>
      <vt:lpstr>Source of Insurance Coverage in Nevada</vt:lpstr>
      <vt:lpstr>Nevada Medicaid Rate Overview</vt:lpstr>
      <vt:lpstr> Overview of Rate Analysis and Development</vt:lpstr>
      <vt:lpstr>Rate Comparison by Payors (Medicare – Medicaid)</vt:lpstr>
      <vt:lpstr>Legislative Studies - AB108 and 116</vt:lpstr>
      <vt:lpstr>Legislative Studies- AB108 and 116</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dc:title>
  <dc:creator>Shannon Litz</dc:creator>
  <cp:lastModifiedBy>Aida Blankenship</cp:lastModifiedBy>
  <cp:revision>95</cp:revision>
  <dcterms:created xsi:type="dcterms:W3CDTF">2020-09-01T19:20:41Z</dcterms:created>
  <dcterms:modified xsi:type="dcterms:W3CDTF">2020-11-30T16:32:03Z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0x010100ABEE009E865A944DB09750EDDC258783</vt:lpwstr>
  </property>
</Properties>
</file>